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  <p:sldMasterId id="2147483663" r:id="rId6"/>
    <p:sldMasterId id="2147483664" r:id="rId7"/>
    <p:sldMasterId id="214748366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  <p:embeddedFont>
      <p:font typeface="Helvetica Neue"/>
      <p:regular r:id="rId84"/>
      <p:bold r:id="rId85"/>
      <p:italic r:id="rId86"/>
      <p:boldItalic r:id="rId8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71A37E3-AA2A-4C2F-8C8B-110311CBB49A}">
  <a:tblStyle styleId="{871A37E3-AA2A-4C2F-8C8B-110311CBB4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HelveticaNeue-regular.fntdata"/><Relationship Id="rId83" Type="http://schemas.openxmlformats.org/officeDocument/2006/relationships/font" Target="fonts/Roboto-boldItalic.fntdata"/><Relationship Id="rId42" Type="http://schemas.openxmlformats.org/officeDocument/2006/relationships/slide" Target="slides/slide33.xml"/><Relationship Id="rId86" Type="http://schemas.openxmlformats.org/officeDocument/2006/relationships/font" Target="fonts/HelveticaNeue-italic.fntdata"/><Relationship Id="rId41" Type="http://schemas.openxmlformats.org/officeDocument/2006/relationships/slide" Target="slides/slide32.xml"/><Relationship Id="rId85" Type="http://schemas.openxmlformats.org/officeDocument/2006/relationships/font" Target="fonts/HelveticaNeue-bold.fntdata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87" Type="http://schemas.openxmlformats.org/officeDocument/2006/relationships/font" Target="fonts/HelveticaNeue-boldItalic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a6c29701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1da6c29701_2_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c69cc70e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5c69cc70ed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bfff77283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5bfff77283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bfff77283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5bfff77283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c69cc70e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25c69cc70ed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c69cc70e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5c69cc70ed_1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c69cc70ed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5c69cc70ed_1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5c69cc70ed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25c69cc70ed_1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c69cc70ed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5c69cc70ed_1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5c69cc70ed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5c69cc70ed_1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39fd83a7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39fd83a7d0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1fd93b21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01fd93b216_0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d8551d378_1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25d8551d378_1_3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5d8551d378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25d8551d378_1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d8551d378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5d8551d378_1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3a146180c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23a146180c1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5d8551d378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25d8551d378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d8551d378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25d8551d378_1_2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3a146180c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23a146180c1_1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5d8551d378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5d8551d378_1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39fd83a7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239fd83a7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d8551d378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5d8551d378_1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bfff77283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25bfff77283_1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fcd6a42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5fcd6a42a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3a146180c1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3a146180c1_1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3a146180c1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g23a146180c1_1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3a146180c1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3a146180c1_1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3a146180c1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23a146180c1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5d8551d378_1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25d8551d378_1_3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5ead33111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5ead33111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3a146180c1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23a146180c1_1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3a146180c1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23a146180c1_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5ead3311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5ead33111a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bfff77283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25bfff77283_1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3a146180c1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g23a146180c1_1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3a146180c1_1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23a146180c1_1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5ead3311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25ead33111a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5ead33111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5ead33111a_0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3a146180c1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23a146180c1_1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3a146180c1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3a146180c1_1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5ead33111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5ead33111a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5ead33111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g25ead33111a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3a146180c1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g23a146180c1_1_3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3a146180c1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3a146180c1_1_3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d8551d378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5d8551d378_1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3a146180c1_1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23a146180c1_1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3a146180c1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23a146180c1_1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3a146180c1_1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23a146180c1_1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5ead33111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25ead33111a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3a146180c1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23a146180c1_1_3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ead33111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5ead33111a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23a146180c1_1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g23a146180c1_1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5ead33111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25ead33111a_0_1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3a146180c1_1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23a146180c1_1_4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3a146180c1_1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23a146180c1_1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bfff77283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5bfff77283_1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5ead33111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g25ead33111a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5d8551d378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g25d8551d378_1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25d8551d378_1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25d8551d378_1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5ead33111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g25ead33111a_0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5eb1f4e87b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ML here is a black box model, makes actionable predictions. 2 layers, 10000 parameters</a:t>
            </a:r>
            <a:br>
              <a:rPr lang="en"/>
            </a:br>
            <a:br>
              <a:rPr lang="en"/>
            </a:br>
            <a:r>
              <a:rPr lang="en"/>
              <a:t>Outputs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Hs = normal or abnormal (binary)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Fan - LPT (6 engine components) = will this component fail (in the engines remaining life) (binary)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RUL = remaining useful life (real number)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 names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LPC, HPC = low pressure compressor, high pressure compressor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LPT, HPT = low pressure turbine, high pressure turbine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25eb1f4e87b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5eb1f4e87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approximate Shapley values we quantify the individual feature impacts on predictions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Which is a model agnostic tool (can be applied to any model)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Intuitively the number of engine cycles (odometer) would be the most important feature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However, the analysis shows that total pressure at low pressure turbine is the dominant feature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plot on the right shows the mean effect of each feature on the remaining useful life prediction, sorted by biggest impact on RUL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But, how certain are we in these feature effects on the prediction?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level of depth to include on how Shapley is done?</a:t>
            </a:r>
            <a:br>
              <a:rPr lang="en"/>
            </a:br>
            <a:r>
              <a:rPr lang="en"/>
              <a:t>Shapley method: Monte carlo sampling method to get marginal contributions (Andreas wrote this, its probably inaccurate) </a:t>
            </a:r>
            <a:endParaRPr/>
          </a:p>
        </p:txBody>
      </p:sp>
      <p:sp>
        <p:nvSpPr>
          <p:cNvPr id="852" name="Google Shape;852;g25eb1f4e87b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5eb1f4e87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Plot is for one sample! → for this sample Xs_14 Q3 (3rd quartile) is more significant than cycles and Xs_4 mean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 is the number of features (2^m)</a:t>
            </a:r>
            <a:endParaRPr/>
          </a:p>
        </p:txBody>
      </p:sp>
      <p:sp>
        <p:nvSpPr>
          <p:cNvPr id="868" name="Google Shape;868;g25eb1f4e87b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5eb1f4e87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 is for one sample! → for this sample Xs_14 Q3 (3rd quartile) is more significant than cycles and Xs_4 mean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880" name="Google Shape;880;g25eb1f4e87b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5eb1f4e87b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g25eb1f4e87b_1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5bfff7728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25bfff77283_1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d8551d378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5d8551d378_1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5d8551d378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g25d8551d378_1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d8551d378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25d8551d378_1_1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bfff77283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25bfff77283_1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5">
  <p:cSld name="Title Slide 5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0" y="2349499"/>
            <a:ext cx="9144000" cy="13720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0" y="3889983"/>
            <a:ext cx="9144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ctrTitle"/>
          </p:nvPr>
        </p:nvSpPr>
        <p:spPr>
          <a:xfrm>
            <a:off x="628650" y="282575"/>
            <a:ext cx="78867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6"/>
          <p:cNvSpPr txBox="1"/>
          <p:nvPr>
            <p:ph idx="1" type="subTitle"/>
          </p:nvPr>
        </p:nvSpPr>
        <p:spPr>
          <a:xfrm>
            <a:off x="628650" y="1231900"/>
            <a:ext cx="7886700" cy="3200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50165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6">
  <p:cSld name="Title Slide 6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ctrTitle"/>
          </p:nvPr>
        </p:nvSpPr>
        <p:spPr>
          <a:xfrm>
            <a:off x="0" y="2349499"/>
            <a:ext cx="91440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b="1" i="0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8"/>
          <p:cNvSpPr txBox="1"/>
          <p:nvPr>
            <p:ph idx="1" type="subTitle"/>
          </p:nvPr>
        </p:nvSpPr>
        <p:spPr>
          <a:xfrm>
            <a:off x="0" y="3889983"/>
            <a:ext cx="91440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8706"/>
          <a:stretch/>
        </p:blipFill>
        <p:spPr>
          <a:xfrm>
            <a:off x="-4412" y="0"/>
            <a:ext cx="914841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30650" y="678085"/>
            <a:ext cx="1282700" cy="136708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/>
          <p:nvPr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264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5"/>
          <p:cNvPicPr preferRelativeResize="0"/>
          <p:nvPr/>
        </p:nvPicPr>
        <p:blipFill rotWithShape="1">
          <a:blip r:embed="rId1">
            <a:alphaModFix/>
          </a:blip>
          <a:srcRect b="0" l="0" r="0" t="90864"/>
          <a:stretch/>
        </p:blipFill>
        <p:spPr>
          <a:xfrm>
            <a:off x="0" y="4673600"/>
            <a:ext cx="9144000" cy="4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7"/>
          <p:cNvPicPr preferRelativeResize="0"/>
          <p:nvPr/>
        </p:nvPicPr>
        <p:blipFill rotWithShape="1">
          <a:blip r:embed="rId1">
            <a:alphaModFix/>
          </a:blip>
          <a:srcRect b="0" l="0" r="0" t="8709"/>
          <a:stretch/>
        </p:blipFill>
        <p:spPr>
          <a:xfrm>
            <a:off x="-4412" y="0"/>
            <a:ext cx="91484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7"/>
          <p:cNvSpPr/>
          <p:nvPr/>
        </p:nvSpPr>
        <p:spPr>
          <a:xfrm>
            <a:off x="648" y="0"/>
            <a:ext cx="9143400" cy="5143500"/>
          </a:xfrm>
          <a:prstGeom prst="rect">
            <a:avLst/>
          </a:prstGeom>
          <a:solidFill>
            <a:srgbClr val="0E1D40">
              <a:alpha val="6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274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930650" y="678085"/>
            <a:ext cx="1282701" cy="136708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3.jpg"/><Relationship Id="rId6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11" Type="http://schemas.openxmlformats.org/officeDocument/2006/relationships/image" Target="../media/image34.png"/><Relationship Id="rId10" Type="http://schemas.openxmlformats.org/officeDocument/2006/relationships/image" Target="../media/image19.png"/><Relationship Id="rId9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0" Type="http://schemas.openxmlformats.org/officeDocument/2006/relationships/image" Target="../media/image25.png"/><Relationship Id="rId9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24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sites.google.com/view/bmodenes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22.png"/><Relationship Id="rId5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3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34.png"/><Relationship Id="rId10" Type="http://schemas.openxmlformats.org/officeDocument/2006/relationships/image" Target="../media/image40.png"/><Relationship Id="rId9" Type="http://schemas.openxmlformats.org/officeDocument/2006/relationships/image" Target="../media/image39.png"/><Relationship Id="rId5" Type="http://schemas.openxmlformats.org/officeDocument/2006/relationships/image" Target="../media/image31.png"/><Relationship Id="rId6" Type="http://schemas.openxmlformats.org/officeDocument/2006/relationships/image" Target="../media/image55.png"/><Relationship Id="rId7" Type="http://schemas.openxmlformats.org/officeDocument/2006/relationships/image" Target="../media/image37.png"/><Relationship Id="rId8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.png"/><Relationship Id="rId4" Type="http://schemas.openxmlformats.org/officeDocument/2006/relationships/image" Target="../media/image31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Relationship Id="rId4" Type="http://schemas.openxmlformats.org/officeDocument/2006/relationships/image" Target="../media/image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Relationship Id="rId4" Type="http://schemas.openxmlformats.org/officeDocument/2006/relationships/image" Target="../media/image6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.png"/><Relationship Id="rId4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Relationship Id="rId4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.png"/><Relationship Id="rId4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.png"/><Relationship Id="rId4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.png"/><Relationship Id="rId4" Type="http://schemas.openxmlformats.org/officeDocument/2006/relationships/image" Target="../media/image7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png"/><Relationship Id="rId4" Type="http://schemas.openxmlformats.org/officeDocument/2006/relationships/image" Target="../media/image7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colab.research.google.com/drive/1_M1RF31A9zICRWo6fFhNJ9k-qDBqqxGn?usp=sharing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://bayes.cs.ucla.edu/BOOK-2K/" TargetMode="External"/><Relationship Id="rId4" Type="http://schemas.openxmlformats.org/officeDocument/2006/relationships/hyperlink" Target="https://mixtape.scunning.com/" TargetMode="External"/><Relationship Id="rId5" Type="http://schemas.openxmlformats.org/officeDocument/2006/relationships/hyperlink" Target="https://www.hsph.harvard.edu/miguel-hernan/causal-inference-book/" TargetMode="External"/><Relationship Id="rId6" Type="http://schemas.openxmlformats.org/officeDocument/2006/relationships/hyperlink" Target="https://matheusfacure.github.io/python-causality-handbook/landing-page.html" TargetMode="External"/><Relationship Id="rId7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.png"/><Relationship Id="rId4" Type="http://schemas.openxmlformats.org/officeDocument/2006/relationships/image" Target="../media/image6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ctrTitle"/>
          </p:nvPr>
        </p:nvSpPr>
        <p:spPr>
          <a:xfrm>
            <a:off x="0" y="2349499"/>
            <a:ext cx="9144000" cy="137207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/>
              <a:t>Causal Inference</a:t>
            </a:r>
            <a:endParaRPr/>
          </a:p>
        </p:txBody>
      </p:sp>
      <p:sp>
        <p:nvSpPr>
          <p:cNvPr id="80" name="Google Shape;80;p19"/>
          <p:cNvSpPr txBox="1"/>
          <p:nvPr>
            <p:ph idx="1" type="subTitle"/>
          </p:nvPr>
        </p:nvSpPr>
        <p:spPr>
          <a:xfrm>
            <a:off x="0" y="3889983"/>
            <a:ext cx="9144000" cy="124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AI in Science Summer Academy - MIDAS 2023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Bernardo Modenesi</a:t>
            </a:r>
            <a:endParaRPr/>
          </a:p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6" name="Google Shape;166;p28"/>
          <p:cNvSpPr txBox="1"/>
          <p:nvPr>
            <p:ph type="ctrTitle"/>
          </p:nvPr>
        </p:nvSpPr>
        <p:spPr>
          <a:xfrm>
            <a:off x="628650" y="282575"/>
            <a:ext cx="8030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2900"/>
              <a:t>Questions regarding comparing states of the world</a:t>
            </a:r>
            <a:endParaRPr sz="2900"/>
          </a:p>
        </p:txBody>
      </p:sp>
      <p:sp>
        <p:nvSpPr>
          <p:cNvPr id="167" name="Google Shape;167;p28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effect of air pollution on the likelihood of developing lung cancer?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solidFill>
                  <a:srgbClr val="9900FF"/>
                </a:solidFill>
              </a:rPr>
              <a:t>Polluted air</a:t>
            </a:r>
            <a:r>
              <a:rPr b="1" lang="en" sz="1700">
                <a:solidFill>
                  <a:schemeClr val="accent6"/>
                </a:solidFill>
              </a:rPr>
              <a:t> </a:t>
            </a:r>
            <a:r>
              <a:rPr lang="en" sz="1700"/>
              <a:t>🇽 </a:t>
            </a:r>
            <a:r>
              <a:rPr b="1" lang="en" sz="1700">
                <a:solidFill>
                  <a:schemeClr val="accent6"/>
                </a:solidFill>
              </a:rPr>
              <a:t>Clean air</a:t>
            </a:r>
            <a:endParaRPr b="1" sz="1700">
              <a:highlight>
                <a:schemeClr val="accent6"/>
              </a:highlight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Is a new vaccine better than placebo? By how much?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solidFill>
                  <a:srgbClr val="9900FF"/>
                </a:solidFill>
              </a:rPr>
              <a:t>Placebo vaccine</a:t>
            </a:r>
            <a:r>
              <a:rPr lang="en" sz="1700"/>
              <a:t> 🇽 </a:t>
            </a:r>
            <a:r>
              <a:rPr b="1" lang="en" sz="1700">
                <a:solidFill>
                  <a:schemeClr val="accent6"/>
                </a:solidFill>
              </a:rPr>
              <a:t>Vaccine w/ medication</a:t>
            </a:r>
            <a:endParaRPr b="1" sz="1700">
              <a:solidFill>
                <a:schemeClr val="accent6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impact of sleep quality in academic performance?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solidFill>
                  <a:srgbClr val="9900FF"/>
                </a:solidFill>
              </a:rPr>
              <a:t>Poor sleep quality</a:t>
            </a:r>
            <a:r>
              <a:rPr lang="en" sz="1700"/>
              <a:t> </a:t>
            </a:r>
            <a:r>
              <a:rPr lang="en" sz="1700"/>
              <a:t>🇽 </a:t>
            </a:r>
            <a:r>
              <a:rPr b="1" lang="en" sz="1700">
                <a:solidFill>
                  <a:schemeClr val="accent6"/>
                </a:solidFill>
              </a:rPr>
              <a:t>Good sleep quality</a:t>
            </a:r>
            <a:endParaRPr b="1" sz="1700">
              <a:solidFill>
                <a:schemeClr val="accent6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impact of a college degree on income?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solidFill>
                  <a:srgbClr val="9900FF"/>
                </a:solidFill>
              </a:rPr>
              <a:t>High School degree</a:t>
            </a:r>
            <a:r>
              <a:rPr lang="en" sz="1700"/>
              <a:t>🇽 </a:t>
            </a:r>
            <a:r>
              <a:rPr b="1" lang="en" sz="1700">
                <a:solidFill>
                  <a:schemeClr val="accent6"/>
                </a:solidFill>
              </a:rPr>
              <a:t>College degree</a:t>
            </a:r>
            <a:endParaRPr b="1" sz="1700">
              <a:solidFill>
                <a:schemeClr val="accent6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By how much a specific marketing campaign could increase sales?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b="1" lang="en" sz="1700">
                <a:solidFill>
                  <a:srgbClr val="9900FF"/>
                </a:solidFill>
              </a:rPr>
              <a:t>No campaign</a:t>
            </a:r>
            <a:r>
              <a:rPr lang="en" sz="1700"/>
              <a:t> 🇽 </a:t>
            </a:r>
            <a:r>
              <a:rPr b="1" lang="en" sz="1700">
                <a:solidFill>
                  <a:schemeClr val="accent6"/>
                </a:solidFill>
              </a:rPr>
              <a:t>Marketing campaign</a:t>
            </a:r>
            <a:endParaRPr b="1" sz="1700">
              <a:solidFill>
                <a:schemeClr val="accent6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8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017883" y="4300700"/>
            <a:ext cx="779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Change the state of the world, while keeping everything else constant, i.e. </a:t>
            </a:r>
            <a:r>
              <a:rPr b="1" i="1" lang="en"/>
              <a:t>ceteris paribus</a:t>
            </a:r>
            <a:r>
              <a:rPr b="1" lang="en"/>
              <a:t>.</a:t>
            </a:r>
            <a:endParaRPr b="1"/>
          </a:p>
        </p:txBody>
      </p:sp>
      <p:sp>
        <p:nvSpPr>
          <p:cNvPr id="171" name="Google Shape;171;p28"/>
          <p:cNvSpPr txBox="1"/>
          <p:nvPr/>
        </p:nvSpPr>
        <p:spPr>
          <a:xfrm>
            <a:off x="7245725" y="1851250"/>
            <a:ext cx="170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NOTE</a:t>
            </a:r>
            <a:r>
              <a:rPr lang="en" sz="1000">
                <a:solidFill>
                  <a:srgbClr val="FF0000"/>
                </a:solidFill>
              </a:rPr>
              <a:t>: </a:t>
            </a:r>
            <a:r>
              <a:rPr lang="en" sz="1000">
                <a:solidFill>
                  <a:schemeClr val="dk1"/>
                </a:solidFill>
              </a:rPr>
              <a:t>The set of states doesn’t need to be only binary!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9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77" name="Google Shape;177;p29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Applications</a:t>
            </a:r>
            <a:endParaRPr sz="3400"/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Widely used in: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Computer Science, Biostatistics, Medicine, Economics, Policy, etc.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Could be more explored in: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Engineering and other ‘hard sciences’: </a:t>
            </a:r>
            <a:endParaRPr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oil industry (e.g. microseismic data analysis and fracture monitoring)</a:t>
            </a:r>
            <a:endParaRPr sz="15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Aiding Explainable AI (XAI)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Potentially powerful tool with AI models</a:t>
            </a:r>
            <a:endParaRPr sz="17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AI models </a:t>
            </a:r>
            <a:r>
              <a:rPr lang="en" sz="1500"/>
              <a:t>capture</a:t>
            </a:r>
            <a:r>
              <a:rPr lang="en" sz="1500"/>
              <a:t> complex non-linearities, which can generate hypothesis for theory making, confirmed by employing experiments and Causal Inference.</a:t>
            </a:r>
            <a:endParaRPr sz="1500"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86" name="Google Shape;186;p3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Causal Inference in your field?</a:t>
            </a:r>
            <a:endParaRPr sz="3400"/>
          </a:p>
        </p:txBody>
      </p:sp>
      <p:sp>
        <p:nvSpPr>
          <p:cNvPr id="187" name="Google Shape;187;p30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about in your field? What are potentially interesting (answered or not) causal inference questions?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Take 5 min for: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Attempting to write</a:t>
            </a:r>
            <a:r>
              <a:rPr lang="en" sz="1600"/>
              <a:t> at least 3 research questions on your paper sheet. </a:t>
            </a:r>
            <a:endParaRPr sz="1600"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What are the states involved?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Is there data already collected on it? If not, is there a strategy to gather relevant data to answer your question?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Share your thoughts briefly with your neighbors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8010" y="1788825"/>
            <a:ext cx="789400" cy="7633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96" name="Google Shape;196;p3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Potential Outcomes notation</a:t>
            </a:r>
            <a:endParaRPr sz="3400"/>
          </a:p>
        </p:txBody>
      </p:sp>
      <p:sp>
        <p:nvSpPr>
          <p:cNvPr id="197" name="Google Shape;197;p31"/>
          <p:cNvSpPr txBox="1"/>
          <p:nvPr>
            <p:ph idx="1" type="subTitle"/>
          </p:nvPr>
        </p:nvSpPr>
        <p:spPr>
          <a:xfrm>
            <a:off x="628650" y="927100"/>
            <a:ext cx="78867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of the world under an optional vaccine: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200" name="Google Shape;200;p31"/>
          <p:cNvGrpSpPr/>
          <p:nvPr/>
        </p:nvGrpSpPr>
        <p:grpSpPr>
          <a:xfrm>
            <a:off x="1710313" y="1778113"/>
            <a:ext cx="784800" cy="784800"/>
            <a:chOff x="505150" y="2362700"/>
            <a:chExt cx="784800" cy="784800"/>
          </a:xfrm>
        </p:grpSpPr>
        <p:sp>
          <p:nvSpPr>
            <p:cNvPr id="201" name="Google Shape;201;p31"/>
            <p:cNvSpPr/>
            <p:nvPr/>
          </p:nvSpPr>
          <p:spPr>
            <a:xfrm>
              <a:off x="505150" y="2362700"/>
              <a:ext cx="784800" cy="7848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2" name="Google Shape;202;p31"/>
            <p:cNvCxnSpPr>
              <a:stCxn id="201" idx="1"/>
              <a:endCxn id="201" idx="5"/>
            </p:cNvCxnSpPr>
            <p:nvPr/>
          </p:nvCxnSpPr>
          <p:spPr>
            <a:xfrm>
              <a:off x="620081" y="2477631"/>
              <a:ext cx="555000" cy="5550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03" name="Google Shape;20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3625" y="1674525"/>
            <a:ext cx="1153075" cy="1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3010131"/>
            <a:ext cx="901875" cy="120249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2747425" y="2063875"/>
            <a:ext cx="14976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798900" y="2063875"/>
            <a:ext cx="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T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>
                <a:solidFill>
                  <a:srgbClr val="4A86E8"/>
                </a:solidFill>
              </a:rPr>
              <a:t> = 0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798900" y="3403038"/>
            <a:ext cx="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T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>
                <a:solidFill>
                  <a:srgbClr val="4A86E8"/>
                </a:solidFill>
              </a:rPr>
              <a:t> = 1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08" name="Google Shape;208;p31"/>
          <p:cNvSpPr txBox="1"/>
          <p:nvPr/>
        </p:nvSpPr>
        <p:spPr>
          <a:xfrm>
            <a:off x="4736000" y="1306450"/>
            <a:ext cx="9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Y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>
                <a:solidFill>
                  <a:srgbClr val="4A86E8"/>
                </a:solidFill>
              </a:rPr>
              <a:t>(0)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09" name="Google Shape;209;p31"/>
          <p:cNvSpPr txBox="1"/>
          <p:nvPr/>
        </p:nvSpPr>
        <p:spPr>
          <a:xfrm>
            <a:off x="4693375" y="4256200"/>
            <a:ext cx="6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</a:rPr>
              <a:t>Y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>
                <a:solidFill>
                  <a:srgbClr val="4A86E8"/>
                </a:solidFill>
              </a:rPr>
              <a:t>(1)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210" name="Google Shape;210;p31"/>
          <p:cNvSpPr/>
          <p:nvPr/>
        </p:nvSpPr>
        <p:spPr>
          <a:xfrm>
            <a:off x="2747425" y="3511675"/>
            <a:ext cx="1497600" cy="21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6200175" y="1848225"/>
            <a:ext cx="2467500" cy="189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Notation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A86E8"/>
                </a:solidFill>
              </a:rPr>
              <a:t>T</a:t>
            </a:r>
            <a:r>
              <a:rPr lang="en" sz="1300"/>
              <a:t>: 	observed treatment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A86E8"/>
                </a:solidFill>
              </a:rPr>
              <a:t>Y</a:t>
            </a:r>
            <a:r>
              <a:rPr lang="en" sz="1300"/>
              <a:t>: 	observed outcome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4A86E8"/>
                </a:solidFill>
              </a:rPr>
              <a:t> </a:t>
            </a:r>
            <a:r>
              <a:rPr b="1" lang="en" sz="1100">
                <a:solidFill>
                  <a:srgbClr val="4A86E8"/>
                </a:solidFill>
              </a:rPr>
              <a:t>i </a:t>
            </a:r>
            <a:r>
              <a:rPr lang="en" sz="1300"/>
              <a:t>: 	observation index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A86E8"/>
                </a:solidFill>
              </a:rPr>
              <a:t>Y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 sz="1300">
                <a:solidFill>
                  <a:srgbClr val="4A86E8"/>
                </a:solidFill>
              </a:rPr>
              <a:t>(0)</a:t>
            </a:r>
            <a:r>
              <a:rPr lang="en" sz="1300"/>
              <a:t>: 	potential outcome under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no treatment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4A86E8"/>
                </a:solidFill>
              </a:rPr>
              <a:t>Y</a:t>
            </a:r>
            <a:r>
              <a:rPr b="1" lang="en" sz="1100">
                <a:solidFill>
                  <a:srgbClr val="4A86E8"/>
                </a:solidFill>
              </a:rPr>
              <a:t>i</a:t>
            </a:r>
            <a:r>
              <a:rPr b="1" lang="en" sz="1300">
                <a:solidFill>
                  <a:srgbClr val="4A86E8"/>
                </a:solidFill>
              </a:rPr>
              <a:t>(1)</a:t>
            </a:r>
            <a:r>
              <a:rPr lang="en" sz="1300"/>
              <a:t>: 	potential outcome under</a:t>
            </a:r>
            <a:endParaRPr sz="13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treatment</a:t>
            </a:r>
            <a:endParaRPr sz="1300"/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323" y="3236625"/>
            <a:ext cx="789400" cy="763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18" name="Google Shape;218;p3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Factual &amp; counterfactual</a:t>
            </a:r>
            <a:endParaRPr sz="34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21" name="Google Shape;221;p32"/>
          <p:cNvGraphicFramePr/>
          <p:nvPr/>
        </p:nvGraphicFramePr>
        <p:xfrm>
          <a:off x="1126025" y="127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32"/>
          <p:cNvSpPr txBox="1"/>
          <p:nvPr/>
        </p:nvSpPr>
        <p:spPr>
          <a:xfrm>
            <a:off x="5004100" y="813350"/>
            <a:ext cx="3479700" cy="150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Fundamental problem of causal </a:t>
            </a:r>
            <a:r>
              <a:rPr b="1" lang="en" sz="1600"/>
              <a:t>inference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</a:t>
            </a:r>
            <a:r>
              <a:rPr i="1" lang="en" sz="1200"/>
              <a:t>Holland</a:t>
            </a:r>
            <a:r>
              <a:rPr lang="en" sz="1200"/>
              <a:t>, 1986)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impossible to observe both of the potential outcomes for the same unit.</a:t>
            </a:r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416700" y="37222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Treatment effect:</a:t>
            </a:r>
            <a:endParaRPr b="1"/>
          </a:p>
        </p:txBody>
      </p:sp>
      <p:pic>
        <p:nvPicPr>
          <p:cNvPr descr="{&quot;type&quot;:&quot;$&quot;,&quot;backgroundColorModified&quot;:false,&quot;backgroundColor&quot;:&quot;#FFFFFF&quot;,&quot;code&quot;:&quot;$TE_{i\\,}:=\\theta _{i}=Y_{i}\\left(1\\right)-Y_{i}\\left(0\\right)\\,$&quot;,&quot;aid&quot;:null,&quot;id&quot;:&quot;2&quot;,&quot;font&quot;:{&quot;family&quot;:&quot;Calibri&quot;,&quot;size&quot;:18,&quot;color&quot;:&quot;#000000&quot;},&quot;ts&quot;:1690582258805,&quot;cs&quot;:&quot;HO+xb7897qs3LsrNmhAzsQ==&quot;,&quot;size&quot;:{&quot;width&quot;:268.25,&quot;height&quot;:24.5}}" id="224" name="Google Shape;2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50" y="3848000"/>
            <a:ext cx="2555081" cy="23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4178" y="2409498"/>
            <a:ext cx="2322064" cy="21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31" name="Google Shape;231;p3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Factual &amp; counterfactual</a:t>
            </a:r>
            <a:endParaRPr sz="3400"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34" name="Google Shape;234;p33"/>
          <p:cNvGraphicFramePr/>
          <p:nvPr/>
        </p:nvGraphicFramePr>
        <p:xfrm>
          <a:off x="1126025" y="127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θ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5" name="Google Shape;235;p33"/>
          <p:cNvSpPr txBox="1"/>
          <p:nvPr/>
        </p:nvSpPr>
        <p:spPr>
          <a:xfrm>
            <a:off x="5004100" y="813350"/>
            <a:ext cx="3479700" cy="1508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Fundamental problem of causal inference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</a:t>
            </a:r>
            <a:r>
              <a:rPr i="1" lang="en" sz="1200"/>
              <a:t>Holland</a:t>
            </a:r>
            <a:r>
              <a:rPr lang="en" sz="1200"/>
              <a:t>, 1986)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is impossible to observe both of the potential outcomes for the same unit.</a:t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416700" y="37222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Treatment effect:</a:t>
            </a:r>
            <a:endParaRPr b="1"/>
          </a:p>
        </p:txBody>
      </p:sp>
      <p:pic>
        <p:nvPicPr>
          <p:cNvPr descr="{&quot;type&quot;:&quot;$&quot;,&quot;backgroundColorModified&quot;:false,&quot;backgroundColor&quot;:&quot;#FFFFFF&quot;,&quot;code&quot;:&quot;$TE_{i\\,}:=\\theta _{i}=Y_{i}\\left(1\\right)-Y_{i}\\left(0\\right)\\,$&quot;,&quot;aid&quot;:null,&quot;id&quot;:&quot;2&quot;,&quot;font&quot;:{&quot;family&quot;:&quot;Calibri&quot;,&quot;size&quot;:18,&quot;color&quot;:&quot;#000000&quot;},&quot;ts&quot;:1690582258805,&quot;cs&quot;:&quot;HO+xb7897qs3LsrNmhAzsQ==&quot;,&quot;size&quot;:{&quot;width&quot;:268.25,&quot;height&quot;:24.5}}"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050" y="3848000"/>
            <a:ext cx="2555081" cy="23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4178" y="2409498"/>
            <a:ext cx="2322064" cy="21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44" name="Google Shape;244;p3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Factual &amp; counterfactual</a:t>
            </a:r>
            <a:endParaRPr sz="3400"/>
          </a:p>
        </p:txBody>
      </p:sp>
      <p:pic>
        <p:nvPicPr>
          <p:cNvPr id="245" name="Google Shape;2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47" name="Google Shape;247;p34"/>
          <p:cNvGraphicFramePr/>
          <p:nvPr/>
        </p:nvGraphicFramePr>
        <p:xfrm>
          <a:off x="1126025" y="127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θ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8" name="Google Shape;248;p34"/>
          <p:cNvSpPr txBox="1"/>
          <p:nvPr/>
        </p:nvSpPr>
        <p:spPr>
          <a:xfrm>
            <a:off x="2093100" y="39508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Treatment effect:</a:t>
            </a:r>
            <a:endParaRPr b="1"/>
          </a:p>
        </p:txBody>
      </p:sp>
      <p:pic>
        <p:nvPicPr>
          <p:cNvPr descr="{&quot;type&quot;:&quot;$&quot;,&quot;backgroundColorModified&quot;:false,&quot;backgroundColor&quot;:&quot;#FFFFFF&quot;,&quot;code&quot;:&quot;$TE_{i\\,}:=\\theta _{i}=Y_{i}\\left(1\\right)-Y_{i}\\left(0\\right)\\,$&quot;,&quot;aid&quot;:null,&quot;id&quot;:&quot;2&quot;,&quot;font&quot;:{&quot;family&quot;:&quot;Calibri&quot;,&quot;size&quot;:18,&quot;color&quot;:&quot;#000000&quot;},&quot;ts&quot;:1690582258805,&quot;cs&quot;:&quot;HO+xb7897qs3LsrNmhAzsQ==&quot;,&quot;size&quot;:{&quot;width&quot;:268.25,&quot;height&quot;:24.5}}"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2450" y="4076600"/>
            <a:ext cx="2555081" cy="23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4"/>
          <p:cNvSpPr txBox="1"/>
          <p:nvPr/>
        </p:nvSpPr>
        <p:spPr>
          <a:xfrm>
            <a:off x="5021000" y="1270550"/>
            <a:ext cx="3746700" cy="218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 particularly see most of the inference models as solving a </a:t>
            </a:r>
            <a:r>
              <a:rPr b="1" lang="en" sz="1300"/>
              <a:t>potential outcomes </a:t>
            </a:r>
            <a:r>
              <a:rPr b="1" i="1" lang="en" sz="1300">
                <a:solidFill>
                  <a:srgbClr val="4A86E8"/>
                </a:solidFill>
              </a:rPr>
              <a:t>missing data</a:t>
            </a:r>
            <a:r>
              <a:rPr b="1" lang="en" sz="1300">
                <a:solidFill>
                  <a:srgbClr val="4A86E8"/>
                </a:solidFill>
              </a:rPr>
              <a:t> </a:t>
            </a:r>
            <a:r>
              <a:rPr b="1" i="1" lang="en" sz="1300">
                <a:solidFill>
                  <a:srgbClr val="4A86E8"/>
                </a:solidFill>
              </a:rPr>
              <a:t>problem</a:t>
            </a:r>
            <a:r>
              <a:rPr lang="en" sz="1300"/>
              <a:t>, with each model imposing different assumptions depending on the nature of the data.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Estimating individual treatment effects is possible, but it would require a lot of assumptions.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Typically we </a:t>
            </a:r>
            <a:r>
              <a:rPr lang="en" sz="1300"/>
              <a:t>estimate </a:t>
            </a:r>
            <a:r>
              <a:rPr lang="en" sz="1300"/>
              <a:t>average treatment effects.</a:t>
            </a:r>
            <a:endParaRPr sz="13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56" name="Google Shape;256;p3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(some) Parameters of interest</a:t>
            </a:r>
            <a:endParaRPr sz="3400"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59" name="Google Shape;259;p35"/>
          <p:cNvGraphicFramePr/>
          <p:nvPr/>
        </p:nvGraphicFramePr>
        <p:xfrm>
          <a:off x="745025" y="127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θ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{&quot;id&quot;:&quot;3&quot;,&quot;aid&quot;:null,&quot;font&quot;:{&quot;size&quot;:18,&quot;family&quot;:&quot;Calibri&quot;,&quot;color&quot;:&quot;#000000&quot;},&quot;backgroundColor&quot;:&quot;#FFFFFF&quot;,&quot;backgroundColorModified&quot;:false,&quot;code&quot;:&quot;$ATE:=\\theta=E\\left[Y_{i}\\left(1\\right)-Y_{i}\\left(0\\right)\\right]$&quot;,&quot;type&quot;:&quot;$&quot;,&quot;ts&quot;:1690582500486,&quot;cs&quot;:&quot;WM0+4KSAXDSaSFOjSug/dQ==&quot;,&quot;size&quot;:{&quot;width&quot;:300,&quot;height&quot;:24.500000000000018}}" id="260" name="Google Shape;26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452" y="1303876"/>
            <a:ext cx="3304416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backgroundColor&quot;:&quot;#FFFFFF&quot;,&quot;font&quot;:{&quot;size&quot;:18,&quot;family&quot;:&quot;Arial&quot;,&quot;color&quot;:&quot;#000000&quot;},&quot;id&quot;:&quot;3&quot;,&quot;type&quot;:&quot;$&quot;,&quot;code&quot;:&quot;$ATT:=E\\left[Y_{i}\\left(1\\right)-Y_{i}\\left(0\\right)|T_{i}=1\\right]$&quot;,&quot;ts&quot;:1690582512425,&quot;cs&quot;:&quot;//MqOTSQm/OwmimT/ipwxg==&quot;,&quot;size&quot;:{&quot;width&quot;:378.6666666666667,&quot;height&quot;:28.333333333333332}}" id="261" name="Google Shape;26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8452" y="2723793"/>
            <a:ext cx="3606800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8,&quot;color&quot;:&quot;#000000&quot;},&quot;id&quot;:&quot;3&quot;,&quot;aid&quot;:null,&quot;backgroundColorModified&quot;:false,&quot;type&quot;:&quot;$&quot;,&quot;backgroundColor&quot;:&quot;#FFFFFF&quot;,&quot;code&quot;:&quot;$ATU:=E\\left[Y_{i}\\left(1\\right)-Y_{i}\\left(0\\right)|T_{i}=0\\right]$&quot;,&quot;ts&quot;:1690582470852,&quot;cs&quot;:&quot;1ytxWuxw0F+YPutex1kapA==&quot;,&quot;size&quot;:{&quot;width&quot;:380.6666666666667,&quot;height&quot;:28.333333333333332}}" id="262" name="Google Shape;2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8452" y="2013835"/>
            <a:ext cx="3625850" cy="26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CATE\\left(x\\right):=\\theta\\left(x\\right)=E\\left[Y_{i}\\left(1\\right)-Y_{i}\\left(0\\right)|x\\right]$&quot;,&quot;font&quot;:{&quot;family&quot;:&quot;Calibri&quot;,&quot;size&quot;:20.5,&quot;color&quot;:&quot;#000000&quot;},&quot;aid&quot;:null,&quot;backgroundColor&quot;:&quot;#FFFFFF&quot;,&quot;id&quot;:&quot;3&quot;,&quot;backgroundColorModified&quot;:false,&quot;type&quot;:&quot;$&quot;,&quot;ts&quot;:1690757863887,&quot;cs&quot;:&quot;cOv9o3etgwrYO4Z9A9yFKg==&quot;,&quot;size&quot;:{&quot;width&quot;:460.66666666666674,&quot;height&quot;:27.99999999999996}}" id="263" name="Google Shape;26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8452" y="3433752"/>
            <a:ext cx="43878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5"/>
          <p:cNvSpPr txBox="1"/>
          <p:nvPr/>
        </p:nvSpPr>
        <p:spPr>
          <a:xfrm>
            <a:off x="4439525" y="989375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A86E8"/>
                </a:solidFill>
              </a:rPr>
              <a:t>Average Treatment Effect</a:t>
            </a:r>
            <a:endParaRPr b="1" sz="1000">
              <a:solidFill>
                <a:srgbClr val="4A86E8"/>
              </a:solidFill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4439525" y="1700575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A86E8"/>
                </a:solidFill>
              </a:rPr>
              <a:t>Average Treatment Effect for the Untreated</a:t>
            </a:r>
            <a:endParaRPr b="1" sz="1000">
              <a:solidFill>
                <a:srgbClr val="4A86E8"/>
              </a:solidFill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4439525" y="2411775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A86E8"/>
                </a:solidFill>
              </a:rPr>
              <a:t>Average Treatment Effect for the Treated</a:t>
            </a:r>
            <a:endParaRPr b="1" sz="1000">
              <a:solidFill>
                <a:srgbClr val="4A86E8"/>
              </a:solidFill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4439525" y="3122975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A86E8"/>
                </a:solidFill>
              </a:rPr>
              <a:t>Conditional </a:t>
            </a:r>
            <a:r>
              <a:rPr b="1" lang="en" sz="1000">
                <a:solidFill>
                  <a:srgbClr val="4A86E8"/>
                </a:solidFill>
              </a:rPr>
              <a:t>Average Treatment Effect</a:t>
            </a:r>
            <a:endParaRPr b="1" sz="1000">
              <a:solidFill>
                <a:srgbClr val="4A86E8"/>
              </a:solidFill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2093100" y="39508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Treatment effect:</a:t>
            </a:r>
            <a:endParaRPr b="1"/>
          </a:p>
        </p:txBody>
      </p:sp>
      <p:pic>
        <p:nvPicPr>
          <p:cNvPr descr="{&quot;type&quot;:&quot;$&quot;,&quot;backgroundColorModified&quot;:false,&quot;backgroundColor&quot;:&quot;#FFFFFF&quot;,&quot;code&quot;:&quot;$TE_{i\\,}:=\\theta _{i}=Y_{i}\\left(1\\right)-Y_{i}\\left(0\\right)\\,$&quot;,&quot;aid&quot;:null,&quot;id&quot;:&quot;2&quot;,&quot;font&quot;:{&quot;family&quot;:&quot;Calibri&quot;,&quot;size&quot;:18,&quot;color&quot;:&quot;#000000&quot;},&quot;ts&quot;:1690582258805,&quot;cs&quot;:&quot;HO+xb7897qs3LsrNmhAzsQ==&quot;,&quot;size&quot;:{&quot;width&quot;:268.25,&quot;height&quot;:24.5}}" id="269" name="Google Shape;269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2450" y="4076600"/>
            <a:ext cx="2555081" cy="23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275" name="Google Shape;275;p3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Simple estimation &amp; assumptions</a:t>
            </a:r>
            <a:endParaRPr sz="3400"/>
          </a:p>
        </p:txBody>
      </p:sp>
      <p:pic>
        <p:nvPicPr>
          <p:cNvPr id="276" name="Google Shape;2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278" name="Google Shape;278;p36"/>
          <p:cNvGraphicFramePr/>
          <p:nvPr/>
        </p:nvGraphicFramePr>
        <p:xfrm>
          <a:off x="745025" y="127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θ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?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{&quot;type&quot;:&quot;$&quot;,&quot;backgroundColorModified&quot;:false,&quot;font&quot;:{&quot;color&quot;:&quot;#000000&quot;,&quot;size&quot;:20.5,&quot;family&quot;:&quot;Calibri&quot;},&quot;backgroundColor&quot;:&quot;#FFFFFF&quot;,&quot;id&quot;:&quot;3&quot;,&quot;aid&quot;:null,&quot;code&quot;:&quot;$ATE:=\\theta=E\\left[Y_{i}\\left(1\\right)\\right]-E\\left[Y_{i}\\left(0\\right)\\right]$&quot;,&quot;ts&quot;:1690758667683,&quot;cs&quot;:&quot;XQqgOii3d2045zVIKNlNPw==&quot;,&quot;size&quot;:{&quot;width&quot;:378.00000000000006,&quot;height&quot;:28}}"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452" y="1316428"/>
            <a:ext cx="360045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4439525" y="989375"/>
            <a:ext cx="3653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A86E8"/>
                </a:solidFill>
              </a:rPr>
              <a:t>Average Treatment Effect</a:t>
            </a:r>
            <a:endParaRPr b="1" sz="1000">
              <a:solidFill>
                <a:srgbClr val="4A86E8"/>
              </a:solidFill>
            </a:endParaRPr>
          </a:p>
        </p:txBody>
      </p:sp>
      <p:pic>
        <p:nvPicPr>
          <p:cNvPr descr="{&quot;type&quot;:&quot;$&quot;,&quot;aid&quot;:null,&quot;backgroundColorModified&quot;:false,&quot;backgroundColor&quot;:&quot;#FFFFFF&quot;,&quot;font&quot;:{&quot;size&quot;:14.5,&quot;family&quot;:&quot;Calibri&quot;,&quot;color&quot;:&quot;#000000&quot;},&quot;code&quot;:&quot;$Y_{i}=T_{i}Y_{i}\\left(1\\right)+\\left(1-T_{i}\\right)Y_{i}\\left(0\\right)$&quot;,&quot;id&quot;:&quot;3&quot;,&quot;ts&quot;:1690821250569,&quot;cs&quot;:&quot;9KHpRrOgQnrYSFt3iL0p4w==&quot;,&quot;size&quot;:{&quot;width&quot;:243.1574236220473,&quot;height&quot;:20.50953700787402}}" id="281" name="Google Shape;28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958" y="3616993"/>
            <a:ext cx="2316074" cy="19535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720200" y="3535850"/>
            <a:ext cx="2748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Observation rule:</a:t>
            </a:r>
            <a:endParaRPr b="1" sz="900"/>
          </a:p>
        </p:txBody>
      </p:sp>
      <p:pic>
        <p:nvPicPr>
          <p:cNvPr descr="{&quot;backgroundColorModified&quot;:false,&quot;font&quot;:{&quot;family&quot;:&quot;Calibri&quot;,&quot;color&quot;:&quot;#000000&quot;,&quot;size&quot;:14},&quot;type&quot;:&quot;$&quot;,&quot;id&quot;:&quot;3&quot;,&quot;aid&quot;:null,&quot;code&quot;:&quot;$\\tilde{\\theta}_{1}=\\sum_{i=1}^{n}\\frac{Y_{i}\\left(1\\right)}{n}-\\sum_{i=1}^{n}\\frac{Y_{i}\\left(0\\right)}{n}$&quot;,&quot;backgroundColor&quot;:&quot;#FFFFFF&quot;,&quot;ts&quot;:1690820813674,&quot;cs&quot;:&quot;gYY7f7/CyMnSqnUBikF5+g==&quot;,&quot;size&quot;:{&quot;width&quot;:243.1586094488189,&quot;height&quot;:27.999997375328075}}" id="283" name="Google Shape;28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4775" y="2063700"/>
            <a:ext cx="2316086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6"/>
          <p:cNvSpPr txBox="1"/>
          <p:nvPr/>
        </p:nvSpPr>
        <p:spPr>
          <a:xfrm>
            <a:off x="5157825" y="188467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 txBox="1"/>
          <p:nvPr/>
        </p:nvSpPr>
        <p:spPr>
          <a:xfrm>
            <a:off x="4472250" y="1744225"/>
            <a:ext cx="43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Using the Method of Moments, is this estimator for θ feasible?</a:t>
            </a:r>
            <a:endParaRPr sz="1200"/>
          </a:p>
        </p:txBody>
      </p:sp>
      <p:sp>
        <p:nvSpPr>
          <p:cNvPr id="286" name="Google Shape;286;p36"/>
          <p:cNvSpPr txBox="1"/>
          <p:nvPr/>
        </p:nvSpPr>
        <p:spPr>
          <a:xfrm>
            <a:off x="5157825" y="2570475"/>
            <a:ext cx="27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 txBox="1"/>
          <p:nvPr/>
        </p:nvSpPr>
        <p:spPr>
          <a:xfrm>
            <a:off x="4472250" y="2430025"/>
            <a:ext cx="438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How about the following naive estimator?</a:t>
            </a:r>
            <a:endParaRPr sz="1200"/>
          </a:p>
        </p:txBody>
      </p:sp>
      <p:pic>
        <p:nvPicPr>
          <p:cNvPr descr="{&quot;aid&quot;:null,&quot;code&quot;:&quot;$=\\sum_{i|T_{i}=1}^{}\\frac{Y_{i}}{n_{1}}-\\sum_{i|T_{i}=0}^{}\\frac{Y_{i}}{n_{0}}$&quot;,&quot;id&quot;:&quot;3&quot;,&quot;backgroundColor&quot;:&quot;#FFFFFF&quot;,&quot;backgroundColorModified&quot;:false,&quot;type&quot;:&quot;$&quot;,&quot;font&quot;:{&quot;size&quot;:14,&quot;family&quot;:&quot;Arial&quot;,&quot;color&quot;:&quot;#000000&quot;},&quot;ts&quot;:1690821833936,&quot;cs&quot;:&quot;L6wh4ajWtcal7cC/vjY4Ug==&quot;,&quot;size&quot;:{&quot;width&quot;:238.20000000000005,&quot;height&quot;:30.599999999999977}}" id="288" name="Google Shape;28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1873" y="3203622"/>
            <a:ext cx="2268855" cy="291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36"/>
          <p:cNvGrpSpPr/>
          <p:nvPr/>
        </p:nvGrpSpPr>
        <p:grpSpPr>
          <a:xfrm>
            <a:off x="6145278" y="3440401"/>
            <a:ext cx="200700" cy="307800"/>
            <a:chOff x="6145278" y="3349887"/>
            <a:chExt cx="200700" cy="307800"/>
          </a:xfrm>
        </p:grpSpPr>
        <p:cxnSp>
          <p:nvCxnSpPr>
            <p:cNvPr id="290" name="Google Shape;290;p36"/>
            <p:cNvCxnSpPr/>
            <p:nvPr/>
          </p:nvCxnSpPr>
          <p:spPr>
            <a:xfrm>
              <a:off x="6150250" y="3428609"/>
              <a:ext cx="0" cy="20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36"/>
            <p:cNvSpPr txBox="1"/>
            <p:nvPr/>
          </p:nvSpPr>
          <p:spPr>
            <a:xfrm>
              <a:off x="6145278" y="3349887"/>
              <a:ext cx="20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</a:t>
              </a:r>
              <a:endParaRPr sz="800"/>
            </a:p>
          </p:txBody>
        </p:sp>
      </p:grpSp>
      <p:grpSp>
        <p:nvGrpSpPr>
          <p:cNvPr id="292" name="Google Shape;292;p36"/>
          <p:cNvGrpSpPr/>
          <p:nvPr/>
        </p:nvGrpSpPr>
        <p:grpSpPr>
          <a:xfrm>
            <a:off x="7135878" y="3440401"/>
            <a:ext cx="200700" cy="307800"/>
            <a:chOff x="6297678" y="3502287"/>
            <a:chExt cx="200700" cy="307800"/>
          </a:xfrm>
        </p:grpSpPr>
        <p:cxnSp>
          <p:nvCxnSpPr>
            <p:cNvPr id="293" name="Google Shape;293;p36"/>
            <p:cNvCxnSpPr/>
            <p:nvPr/>
          </p:nvCxnSpPr>
          <p:spPr>
            <a:xfrm>
              <a:off x="6302650" y="3581009"/>
              <a:ext cx="0" cy="20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4" name="Google Shape;294;p36"/>
            <p:cNvSpPr txBox="1"/>
            <p:nvPr/>
          </p:nvSpPr>
          <p:spPr>
            <a:xfrm>
              <a:off x="6297678" y="3502287"/>
              <a:ext cx="2007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/>
                <a:t>p</a:t>
              </a:r>
              <a:endParaRPr sz="800"/>
            </a:p>
          </p:txBody>
        </p:sp>
      </p:grpSp>
      <p:pic>
        <p:nvPicPr>
          <p:cNvPr descr="{&quot;code&quot;:&quot;$E\\left[Y_{i}|T_{i}=1\\right]-E\\left[Y_{i}|T_{i}=0\\right]\\,=\\,\\theta$&quot;,&quot;font&quot;:{&quot;color&quot;:&quot;#000000&quot;,&quot;family&quot;:&quot;Calibri&quot;,&quot;size&quot;:15},&quot;id&quot;:&quot;3&quot;,&quot;backgroundColorModified&quot;:false,&quot;type&quot;:&quot;$&quot;,&quot;backgroundColor&quot;:&quot;#FFFFFF&quot;,&quot;aid&quot;:null,&quot;ts&quot;:1690821651003,&quot;cs&quot;:&quot;XdRJfm1Zdq22KMrYG0//cg==&quot;,&quot;size&quot;:{&quot;width&quot;:277.50000000000006,&quot;height&quot;:20.25}}" id="295" name="Google Shape;29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3875" y="3813510"/>
            <a:ext cx="2643188" cy="19288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 txBox="1"/>
          <p:nvPr/>
        </p:nvSpPr>
        <p:spPr>
          <a:xfrm>
            <a:off x="7778736" y="3626059"/>
            <a:ext cx="20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?</a:t>
            </a:r>
            <a:endParaRPr b="1" sz="900">
              <a:solidFill>
                <a:srgbClr val="FF0000"/>
              </a:solidFill>
            </a:endParaRPr>
          </a:p>
        </p:txBody>
      </p:sp>
      <p:pic>
        <p:nvPicPr>
          <p:cNvPr descr="{&quot;backgroundColor&quot;:&quot;#FFFFFF&quot;,&quot;font&quot;:{&quot;size&quot;:14,&quot;color&quot;:&quot;#000000&quot;,&quot;family&quot;:&quot;Arial&quot;},&quot;code&quot;:&quot;$\\tilde{\\theta}_{2}=\\sum_{i|T_{i}=1}^{}\\frac{Y_{i}\\left(1\\right)}{n_{1}}-\\sum_{i|T_{i}=0}^{}\\frac{Y_{i}\\left(0\\right)}{n_{0}}$&quot;,&quot;type&quot;:&quot;$&quot;,&quot;aid&quot;:null,&quot;id&quot;:&quot;3&quot;,&quot;backgroundColorModified&quot;:false,&quot;ts&quot;:1690821812210,&quot;cs&quot;:&quot;RVIwQJhoiQoV/VN16uHypA==&quot;,&quot;size&quot;:{&quot;width&quot;:301.74999999999994,&quot;height&quot;:33}}" id="297" name="Google Shape;297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04775" y="2756372"/>
            <a:ext cx="2874169" cy="314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36"/>
          <p:cNvGrpSpPr/>
          <p:nvPr/>
        </p:nvGrpSpPr>
        <p:grpSpPr>
          <a:xfrm>
            <a:off x="1234025" y="4131975"/>
            <a:ext cx="6913200" cy="480900"/>
            <a:chOff x="1234025" y="4131975"/>
            <a:chExt cx="6913200" cy="480900"/>
          </a:xfrm>
        </p:grpSpPr>
        <p:sp>
          <p:nvSpPr>
            <p:cNvPr id="299" name="Google Shape;299;p36"/>
            <p:cNvSpPr/>
            <p:nvPr/>
          </p:nvSpPr>
          <p:spPr>
            <a:xfrm>
              <a:off x="1234025" y="4131975"/>
              <a:ext cx="6913200" cy="4809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{&quot;backgroundColorModified&quot;:false,&quot;id&quot;:&quot;3&quot;,&quot;aid&quot;:null,&quot;type&quot;:&quot;$&quot;,&quot;backgroundColor&quot;:&quot;#FFFFFF&quot;,&quot;font&quot;:{&quot;family&quot;:&quot;Calibri&quot;,&quot;size&quot;:14,&quot;color&quot;:&quot;#000000&quot;},&quot;code&quot;:&quot;$\\tilde{\\theta}_{2}\\,\\,{\\dmathop{\\to}_{}^{p}}\\,\\,E\\left[Y_{i}\\left(1\\right)|T_{i}=1\\right]-E\\left[Y_{i}\\left(0\\right)|T_{i}=0\\right]\\,=\\,E\\left[Y_{i}\\left(1\\right)\\right]-E\\left[Y_{i}\\left(0\\right)\\right]\\,\\iff $&quot;,&quot;ts&quot;:1690830670074,&quot;cs&quot;:&quot;GWpuwOIYfic56Pfli71EFA==&quot;,&quot;size&quot;:{&quot;width&quot;:551.5,&quot;height&quot;:25.5}}" id="300" name="Google Shape;300;p3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470294" y="4241915"/>
              <a:ext cx="5253038" cy="24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font&quot;:{&quot;size&quot;:14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30691597,&quot;cs&quot;:&quot;U2g0Yj2BAMyQA+vxY/CppQ==&quot;,&quot;size&quot;:{&quot;width&quot;:129.66666666666666,&quot;height&quot;:19}}" id="301" name="Google Shape;301;p36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04105" y="4293908"/>
              <a:ext cx="1235075" cy="18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07" name="Google Shape;307;p3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Simple estimation &amp; assumptions</a:t>
            </a:r>
            <a:endParaRPr sz="3400"/>
          </a:p>
        </p:txBody>
      </p:sp>
      <p:pic>
        <p:nvPicPr>
          <p:cNvPr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37"/>
          <p:cNvSpPr txBox="1"/>
          <p:nvPr/>
        </p:nvSpPr>
        <p:spPr>
          <a:xfrm>
            <a:off x="343640" y="2140599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ssumption: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{&quot;font&quot;:{&quot;size&quot;:15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40797052,&quot;cs&quot;:&quot;TxUaEJSNmG1RR1VAfxdn/A==&quot;,&quot;size&quot;:{&quot;width&quot;:140.8294351706037,&quot;height&quot;:20.635166929133874}}" id="311" name="Google Shape;3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14" y="2569298"/>
            <a:ext cx="1341400" cy="1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7"/>
          <p:cNvSpPr/>
          <p:nvPr/>
        </p:nvSpPr>
        <p:spPr>
          <a:xfrm>
            <a:off x="267440" y="2157199"/>
            <a:ext cx="1882800" cy="73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3607" y="1164950"/>
            <a:ext cx="3325019" cy="3025767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7"/>
          <p:cNvSpPr/>
          <p:nvPr/>
        </p:nvSpPr>
        <p:spPr>
          <a:xfrm>
            <a:off x="4049030" y="1301200"/>
            <a:ext cx="1806600" cy="268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code&quot;:&quot;$Y_{i}\\left(0\\right),Y_{i}\\left(1\\right)\\perp T_{i}$&quot;,&quot;backgroundColor&quot;:&quot;#FFFFFF&quot;,&quot;aid&quot;:null,&quot;font&quot;:{&quot;family&quot;:&quot;Arial&quot;,&quot;color&quot;:&quot;#000000&quot;,&quot;size&quot;:14},&quot;type&quot;:&quot;$&quot;,&quot;backgroundColorModified&quot;:false,&quot;id&quot;:&quot;3&quot;,&quot;ts&quot;:1691690471591,&quot;cs&quot;:&quot;qyaChVZCiyhT88xs821nvg==&quot;,&quot;size&quot;:{&quot;width&quot;:150.16666666666666,&quot;height&quot;:22}}" id="315" name="Google Shape;31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507" y="1795186"/>
            <a:ext cx="1430338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&quot;,&quot;code&quot;:&quot;$Y_{i}\\perp T_{i}$&quot;,&quot;type&quot;:&quot;$&quot;,&quot;aid&quot;:null,&quot;backgroundColorModified&quot;:false,&quot;font&quot;:{&quot;color&quot;:&quot;#000000&quot;,&quot;size&quot;:18,&quot;family&quot;:&quot;Calibri&quot;},&quot;backgroundColor&quot;:&quot;#FFFFFF&quot;,&quot;ts&quot;:1691690482505,&quot;cs&quot;:&quot;pCYuzoXEWNR7U95aHDSZ9w==&quot;,&quot;size&quot;:{&quot;width&quot;:72.65296692913383,&quot;height&quot;:20.63516220472443}}" id="316" name="Google Shape;31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6053" y="3199373"/>
            <a:ext cx="692020" cy="19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backgroundColorModified&quot;:false,&quot;aid&quot;:null,&quot;code&quot;:&quot;$E\\left[Y_{i}\\left(0\\right)|T_{i}=1\\right]=E\\left[Y_{i}\\left(0\\right)|T_{i}=0\\right]$&quot;,&quot;backgroundColor&quot;:&quot;#FFFFFF&quot;,&quot;font&quot;:{&quot;color&quot;:&quot;#000000&quot;,&quot;family&quot;:&quot;Arial&quot;,&quot;size&quot;:11.5},&quot;id&quot;:&quot;3&quot;,&quot;ts&quot;:1691690318057,&quot;cs&quot;:&quot;M6V7LNCN4vTk5yYb63KgFw==&quot;,&quot;size&quot;:{&quot;width&quot;:253.79999999999995,&quot;height&quot;:18.000000000000018}}" id="317" name="Google Shape;317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0121" y="1675994"/>
            <a:ext cx="241744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font&quot;:{&quot;color&quot;:&quot;#000000&quot;,&quot;family&quot;:&quot;Arial&quot;,&quot;size&quot;:10},&quot;backgroundColor&quot;:&quot;#FFFFFF&quot;,&quot;id&quot;:&quot;3&quot;,&quot;code&quot;:&quot;$E\\left[Y_{i}\\left(1\\right)|T_{i}=1\\right]=E\\left[Y_{i}\\left(1\\right)|T_{i}=0\\right]$&quot;,&quot;aid&quot;:null,&quot;type&quot;:&quot;$&quot;,&quot;ts&quot;:1691690340732,&quot;cs&quot;:&quot;5rVilkQlV/l7vDykT3V5rQ==&quot;,&quot;size&quot;:{&quot;width&quot;:220.80000000000004,&quot;height&quot;:15.800000000000006}}" id="318" name="Google Shape;318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0121" y="1933218"/>
            <a:ext cx="2395857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&quot;,&quot;code&quot;:&quot;$\\,\\,\\,\\,\\Longrightarrow$&quot;,&quot;type&quot;:&quot;$&quot;,&quot;backgroundColor&quot;:&quot;#FFFFFF&quot;,&quot;aid&quot;:null,&quot;font&quot;:{&quot;family&quot;:&quot;Arial&quot;,&quot;size&quot;:14,&quot;color&quot;:&quot;#000000&quot;},&quot;backgroundColorModified&quot;:false,&quot;ts&quot;:1691690458547,&quot;cs&quot;:&quot;tGcYz/pOvlUFqh8T4Zv5JQ==&quot;,&quot;size&quot;:{&quot;width&quot;:33.666666666666664,&quot;height&quot;:12}}" id="319" name="Google Shape;319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6631" y="1835053"/>
            <a:ext cx="32067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3&quot;,&quot;code&quot;:&quot;$\\,\\,\\,\\,\\Longrightarrow$&quot;,&quot;type&quot;:&quot;$&quot;,&quot;backgroundColor&quot;:&quot;#FFFFFF&quot;,&quot;aid&quot;:null,&quot;font&quot;:{&quot;family&quot;:&quot;Arial&quot;,&quot;size&quot;:14,&quot;color&quot;:&quot;#000000&quot;},&quot;backgroundColorModified&quot;:false,&quot;ts&quot;:1691690458547,&quot;cs&quot;:&quot;tGcYz/pOvlUFqh8T4Zv5JQ==&quot;,&quot;size&quot;:{&quot;width&quot;:33.666666666666664,&quot;height&quot;:12}}" id="320" name="Google Shape;320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86631" y="3283828"/>
            <a:ext cx="3206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7"/>
          <p:cNvSpPr txBox="1"/>
          <p:nvPr/>
        </p:nvSpPr>
        <p:spPr>
          <a:xfrm>
            <a:off x="6558500" y="3147425"/>
            <a:ext cx="188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</a:t>
            </a:r>
            <a:r>
              <a:rPr lang="en"/>
              <a:t>treatment</a:t>
            </a:r>
            <a:r>
              <a:rPr lang="en"/>
              <a:t> effect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About me</a:t>
            </a:r>
            <a:endParaRPr sz="3400"/>
          </a:p>
        </p:txBody>
      </p:sp>
      <p:sp>
        <p:nvSpPr>
          <p:cNvPr id="87" name="Google Shape;87;p20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en" sz="2000"/>
              <a:t>Nationality:</a:t>
            </a:r>
            <a:r>
              <a:rPr lang="en" sz="2000"/>
              <a:t> </a:t>
            </a:r>
            <a:r>
              <a:rPr lang="en" sz="1600"/>
              <a:t>I am from</a:t>
            </a:r>
            <a:r>
              <a:rPr lang="en" sz="2000"/>
              <a:t> </a:t>
            </a:r>
            <a:r>
              <a:rPr lang="en" sz="1650">
                <a:solidFill>
                  <a:srgbClr val="4D515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🇧🇷</a:t>
            </a:r>
            <a:endParaRPr sz="3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Education:</a:t>
            </a:r>
            <a:endParaRPr b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Masters Degree in Economics (FGV-EESP + UofM)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Ph.D. in Economics w/ joint degree in Statistics (UofM)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Current position:</a:t>
            </a:r>
            <a:endParaRPr b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MIDAS Data Science Fellow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Topics of interest:</a:t>
            </a:r>
            <a:endParaRPr b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Causal Inference &amp; AI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Ethical AI methods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Labor Economics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Network Theory</a:t>
            </a:r>
            <a:endParaRPr sz="1600"/>
          </a:p>
        </p:txBody>
      </p:sp>
      <p:pic>
        <p:nvPicPr>
          <p:cNvPr id="88" name="Google Shape;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/>
        </p:nvSpPr>
        <p:spPr>
          <a:xfrm>
            <a:off x="6710450" y="228600"/>
            <a:ext cx="272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👨</a:t>
            </a:r>
            <a:r>
              <a:rPr lang="en"/>
              <a:t> 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https://sites.google.com/view/bmodenesi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✉️</a:t>
            </a:r>
            <a:r>
              <a:rPr lang="en" sz="800"/>
              <a:t>   </a:t>
            </a:r>
            <a:r>
              <a:rPr lang="en" sz="800"/>
              <a:t>bmodene@umich.edu</a:t>
            </a:r>
            <a:endParaRPr sz="800"/>
          </a:p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CF3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Outline</a:t>
            </a:r>
            <a:endParaRPr sz="3400"/>
          </a:p>
        </p:txBody>
      </p:sp>
      <p:sp>
        <p:nvSpPr>
          <p:cNvPr id="327" name="Google Shape;327;p38"/>
          <p:cNvSpPr txBox="1"/>
          <p:nvPr>
            <p:ph idx="1" type="subTitle"/>
          </p:nvPr>
        </p:nvSpPr>
        <p:spPr>
          <a:xfrm>
            <a:off x="628650" y="850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Basic framework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Motivation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Potential Outcomes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(some) Parameters of interest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The golden standard: Randomized Experiments (RCT)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When randomization isn’t an option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Selection on observables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Instrumental Variables (IV)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Matching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Difference-in-differences (DiD)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Panel Data and Fixed Effects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Synthetic Control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Regression Discontinuity Design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Machine learning and Causal Inference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Aiding the development of new theories</a:t>
            </a:r>
            <a:endParaRPr sz="1400">
              <a:solidFill>
                <a:srgbClr val="9E9E9E"/>
              </a:solidFill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2.	RCTs, the golden standard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35" name="Google Shape;335;p39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Observational studies</a:t>
            </a:r>
            <a:endParaRPr sz="3400"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38" name="Google Shape;338;p39"/>
          <p:cNvSpPr txBox="1"/>
          <p:nvPr>
            <p:ph idx="1" type="subTitle"/>
          </p:nvPr>
        </p:nvSpPr>
        <p:spPr>
          <a:xfrm>
            <a:off x="699475" y="14124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Danger of observational studies: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Observational studies often measure something proportional to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Hormonal Replacement Therapy (HRT) was once associated with reducing Coronary Heart Disease (CHD) in an observational study (Stampfer and Colditz, 1991). </a:t>
            </a:r>
            <a:endParaRPr/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SzPts val="2000"/>
              <a:buChar char="■"/>
            </a:pPr>
            <a:r>
              <a:rPr lang="en"/>
              <a:t>A series of Randomized Control Trial studies, including the large-scale Women’s Health Initiative, revealed a negative or insignificant relationship between HRT and CHD.</a:t>
            </a:r>
            <a:endParaRPr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b="1" lang="en"/>
              <a:t>Sample selection</a:t>
            </a:r>
            <a:r>
              <a:rPr lang="en"/>
              <a:t> problem: women who use HRT tend to come from higher socioeconomic strata, having better diet and exercising more often - </a:t>
            </a:r>
            <a:r>
              <a:rPr b="1" lang="en"/>
              <a:t>hidden/confounding variable</a:t>
            </a:r>
            <a:r>
              <a:rPr lang="en"/>
              <a:t> (Lawlor et al., 2004).</a:t>
            </a:r>
            <a:endParaRPr sz="1600"/>
          </a:p>
        </p:txBody>
      </p:sp>
      <p:grpSp>
        <p:nvGrpSpPr>
          <p:cNvPr id="339" name="Google Shape;339;p39"/>
          <p:cNvGrpSpPr/>
          <p:nvPr/>
        </p:nvGrpSpPr>
        <p:grpSpPr>
          <a:xfrm>
            <a:off x="1234025" y="931575"/>
            <a:ext cx="6913200" cy="480900"/>
            <a:chOff x="1234025" y="4131975"/>
            <a:chExt cx="6913200" cy="480900"/>
          </a:xfrm>
        </p:grpSpPr>
        <p:sp>
          <p:nvSpPr>
            <p:cNvPr id="340" name="Google Shape;340;p39"/>
            <p:cNvSpPr/>
            <p:nvPr/>
          </p:nvSpPr>
          <p:spPr>
            <a:xfrm>
              <a:off x="1234025" y="4131975"/>
              <a:ext cx="6913200" cy="4809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{&quot;backgroundColorModified&quot;:false,&quot;id&quot;:&quot;3&quot;,&quot;aid&quot;:null,&quot;type&quot;:&quot;$&quot;,&quot;backgroundColor&quot;:&quot;#FFFFFF&quot;,&quot;font&quot;:{&quot;family&quot;:&quot;Calibri&quot;,&quot;size&quot;:14,&quot;color&quot;:&quot;#000000&quot;},&quot;code&quot;:&quot;$\\tilde{\\theta}_{2}\\,\\,{\\dmathop{\\to}_{}^{p}}\\,\\,E\\left[Y_{i}\\left(1\\right)|T_{i}=1\\right]-E\\left[Y_{i}\\left(0\\right)|T_{i}=0\\right]\\,=\\,E\\left[Y_{i}\\left(1\\right)\\right]-E\\left[Y_{i}\\left(0\\right)\\right]\\,\\iff $&quot;,&quot;ts&quot;:1690830670074,&quot;cs&quot;:&quot;GWpuwOIYfic56Pfli71EFA==&quot;,&quot;size&quot;:{&quot;width&quot;:551.5,&quot;height&quot;:25.5}}" id="341" name="Google Shape;341;p3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0294" y="4241915"/>
              <a:ext cx="5253038" cy="24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font&quot;:{&quot;size&quot;:14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30691597,&quot;cs&quot;:&quot;U2g0Yj2BAMyQA+vxY/CppQ==&quot;,&quot;size&quot;:{&quot;width&quot;:129.66666666666666,&quot;height&quot;:19}}" id="342" name="Google Shape;342;p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4105" y="4293908"/>
              <a:ext cx="1235075" cy="180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{&quot;font&quot;:{&quot;color&quot;:&quot;#000000&quot;,&quot;size&quot;:20,&quot;family&quot;:&quot;Calibri&quot;},&quot;aid&quot;:null,&quot;type&quot;:&quot;$&quot;,&quot;code&quot;:&quot;$\\tilde{\\theta}_{2}.$&quot;,&quot;backgroundColor&quot;:&quot;#FFFFFF&quot;,&quot;id&quot;:&quot;3&quot;,&quot;backgroundColorModified&quot;:false,&quot;ts&quot;:1690834534888,&quot;cs&quot;:&quot;mY4/D/uLfWrXAtPXG0tujQ==&quot;,&quot;size&quot;:{&quot;width&quot;:30.833333333333332,&quot;height&quot;:27.666666666666668}}" id="343" name="Google Shape;34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3942" y="1747685"/>
            <a:ext cx="293688" cy="2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0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2.	RCTs, the golden standard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49" name="Google Shape;349;p4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More problems with observational studies</a:t>
            </a:r>
            <a:endParaRPr sz="3400"/>
          </a:p>
        </p:txBody>
      </p:sp>
      <p:pic>
        <p:nvPicPr>
          <p:cNvPr id="350" name="Google Shape;35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0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7800" y="1088625"/>
            <a:ext cx="6160426" cy="53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7800" y="1869675"/>
            <a:ext cx="6160425" cy="219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" name="Google Shape;354;p40"/>
          <p:cNvCxnSpPr/>
          <p:nvPr/>
        </p:nvCxnSpPr>
        <p:spPr>
          <a:xfrm>
            <a:off x="5323225" y="2440500"/>
            <a:ext cx="217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40"/>
          <p:cNvCxnSpPr/>
          <p:nvPr/>
        </p:nvCxnSpPr>
        <p:spPr>
          <a:xfrm>
            <a:off x="1490891" y="2628372"/>
            <a:ext cx="5771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40"/>
          <p:cNvCxnSpPr/>
          <p:nvPr/>
        </p:nvCxnSpPr>
        <p:spPr>
          <a:xfrm>
            <a:off x="1501401" y="2828069"/>
            <a:ext cx="60960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0"/>
          <p:cNvCxnSpPr/>
          <p:nvPr/>
        </p:nvCxnSpPr>
        <p:spPr>
          <a:xfrm>
            <a:off x="1471184" y="3783197"/>
            <a:ext cx="5944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40"/>
          <p:cNvCxnSpPr/>
          <p:nvPr/>
        </p:nvCxnSpPr>
        <p:spPr>
          <a:xfrm>
            <a:off x="1481694" y="3988148"/>
            <a:ext cx="4917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4934342" y="3601893"/>
            <a:ext cx="2611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65" name="Google Shape;365;p4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Causal Inference in your field?</a:t>
            </a:r>
            <a:endParaRPr sz="3400"/>
          </a:p>
        </p:txBody>
      </p:sp>
      <p:sp>
        <p:nvSpPr>
          <p:cNvPr id="366" name="Google Shape;366;p41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Take a look at the few Causal Inference questions in your field that you wrote previously.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When you are comparing different states of the world w.r.t. your questions, are there any potential confounders?</a:t>
            </a:r>
            <a:endParaRPr sz="1600"/>
          </a:p>
        </p:txBody>
      </p:sp>
      <p:pic>
        <p:nvPicPr>
          <p:cNvPr id="367" name="Google Shape;36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2.	RCTs, the golden standard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74" name="Google Shape;374;p4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Is there a way ou</a:t>
            </a:r>
            <a:r>
              <a:rPr lang="en" sz="3400"/>
              <a:t>t?</a:t>
            </a:r>
            <a:endParaRPr i="1" sz="3400"/>
          </a:p>
        </p:txBody>
      </p:sp>
      <p:pic>
        <p:nvPicPr>
          <p:cNvPr id="375" name="Google Shape;3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42"/>
          <p:cNvSpPr txBox="1"/>
          <p:nvPr>
            <p:ph idx="1" type="subTitle"/>
          </p:nvPr>
        </p:nvSpPr>
        <p:spPr>
          <a:xfrm>
            <a:off x="628650" y="14605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Comparing treated vs untreated = ATE when treatment is independent of potential outcomes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Is there a way to enforce                          ?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grpSp>
        <p:nvGrpSpPr>
          <p:cNvPr id="378" name="Google Shape;378;p42"/>
          <p:cNvGrpSpPr/>
          <p:nvPr/>
        </p:nvGrpSpPr>
        <p:grpSpPr>
          <a:xfrm>
            <a:off x="1234025" y="931575"/>
            <a:ext cx="6913200" cy="480900"/>
            <a:chOff x="1234025" y="4131975"/>
            <a:chExt cx="6913200" cy="480900"/>
          </a:xfrm>
        </p:grpSpPr>
        <p:sp>
          <p:nvSpPr>
            <p:cNvPr id="379" name="Google Shape;379;p42"/>
            <p:cNvSpPr/>
            <p:nvPr/>
          </p:nvSpPr>
          <p:spPr>
            <a:xfrm>
              <a:off x="1234025" y="4131975"/>
              <a:ext cx="6913200" cy="480900"/>
            </a:xfrm>
            <a:prstGeom prst="rect">
              <a:avLst/>
            </a:prstGeom>
            <a:noFill/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{&quot;backgroundColorModified&quot;:false,&quot;id&quot;:&quot;3&quot;,&quot;aid&quot;:null,&quot;type&quot;:&quot;$&quot;,&quot;backgroundColor&quot;:&quot;#FFFFFF&quot;,&quot;font&quot;:{&quot;family&quot;:&quot;Calibri&quot;,&quot;size&quot;:14,&quot;color&quot;:&quot;#000000&quot;},&quot;code&quot;:&quot;$\\tilde{\\theta}_{2}\\,\\,{\\dmathop{\\to}_{}^{p}}\\,\\,E\\left[Y_{i}\\left(1\\right)|T_{i}=1\\right]-E\\left[Y_{i}\\left(0\\right)|T_{i}=0\\right]\\,=\\,E\\left[Y_{i}\\left(1\\right)\\right]-E\\left[Y_{i}\\left(0\\right)\\right]\\,\\iff $&quot;,&quot;ts&quot;:1690830670074,&quot;cs&quot;:&quot;GWpuwOIYfic56Pfli71EFA==&quot;,&quot;size&quot;:{&quot;width&quot;:551.5,&quot;height&quot;:25.5}}" id="380" name="Google Shape;380;p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70294" y="4241915"/>
              <a:ext cx="5253038" cy="2428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{&quot;font&quot;:{&quot;size&quot;:14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30691597,&quot;cs&quot;:&quot;U2g0Yj2BAMyQA+vxY/CppQ==&quot;,&quot;size&quot;:{&quot;width&quot;:129.66666666666666,&quot;height&quot;:19}}" id="381" name="Google Shape;381;p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4105" y="4293908"/>
              <a:ext cx="1235075" cy="180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{&quot;font&quot;:{&quot;size&quot;:15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40797052,&quot;cs&quot;:&quot;TxUaEJSNmG1RR1VAfxdn/A==&quot;,&quot;size&quot;:{&quot;width&quot;:140.8294351706037,&quot;height&quot;:20.635166929133874}}" id="382" name="Google Shape;38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1499" y="2098875"/>
            <a:ext cx="1341400" cy="196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42"/>
          <p:cNvGrpSpPr/>
          <p:nvPr/>
        </p:nvGrpSpPr>
        <p:grpSpPr>
          <a:xfrm>
            <a:off x="1389127" y="2400788"/>
            <a:ext cx="3977549" cy="2349662"/>
            <a:chOff x="1541527" y="2400788"/>
            <a:chExt cx="3977549" cy="2349662"/>
          </a:xfrm>
        </p:grpSpPr>
        <p:pic>
          <p:nvPicPr>
            <p:cNvPr id="384" name="Google Shape;384;p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574226" y="2400788"/>
              <a:ext cx="3944850" cy="2260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5" name="Google Shape;385;p42"/>
            <p:cNvSpPr txBox="1"/>
            <p:nvPr/>
          </p:nvSpPr>
          <p:spPr>
            <a:xfrm>
              <a:off x="1541527" y="4427350"/>
              <a:ext cx="2913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/>
                <a:t>Source: </a:t>
              </a:r>
              <a:r>
                <a:rPr lang="en" sz="900"/>
                <a:t>Simkus, 2023</a:t>
              </a:r>
              <a:endParaRPr sz="900"/>
            </a:p>
          </p:txBody>
        </p:sp>
      </p:grpSp>
      <p:sp>
        <p:nvSpPr>
          <p:cNvPr id="386" name="Google Shape;386;p42"/>
          <p:cNvSpPr txBox="1"/>
          <p:nvPr>
            <p:ph type="ctrTitle"/>
          </p:nvPr>
        </p:nvSpPr>
        <p:spPr>
          <a:xfrm>
            <a:off x="6343650" y="2416175"/>
            <a:ext cx="17931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2100"/>
              <a:t>Model 1: </a:t>
            </a:r>
            <a:r>
              <a:rPr i="1" lang="en" sz="2100"/>
              <a:t>RCT</a:t>
            </a:r>
            <a:endParaRPr i="1" sz="2100"/>
          </a:p>
        </p:txBody>
      </p:sp>
      <p:sp>
        <p:nvSpPr>
          <p:cNvPr id="387" name="Google Shape;387;p42"/>
          <p:cNvSpPr txBox="1"/>
          <p:nvPr/>
        </p:nvSpPr>
        <p:spPr>
          <a:xfrm>
            <a:off x="6333725" y="3188275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1 assumption: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{&quot;font&quot;:{&quot;size&quot;:15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40797052,&quot;cs&quot;:&quot;TxUaEJSNmG1RR1VAfxdn/A==&quot;,&quot;size&quot;:{&quot;width&quot;:140.8294351706037,&quot;height&quot;:20.635166929133874}}" id="388" name="Google Shape;38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9499" y="3616975"/>
            <a:ext cx="1341400" cy="19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2"/>
          <p:cNvSpPr/>
          <p:nvPr/>
        </p:nvSpPr>
        <p:spPr>
          <a:xfrm>
            <a:off x="6333725" y="3204875"/>
            <a:ext cx="1882800" cy="735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"/>
          <p:cNvSpPr txBox="1"/>
          <p:nvPr/>
        </p:nvSpPr>
        <p:spPr>
          <a:xfrm>
            <a:off x="7718775" y="2828925"/>
            <a:ext cx="108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Holds by construction</a:t>
            </a:r>
            <a:endParaRPr b="1" sz="600">
              <a:solidFill>
                <a:srgbClr val="666666"/>
              </a:solidFill>
            </a:endParaRPr>
          </a:p>
        </p:txBody>
      </p:sp>
      <p:cxnSp>
        <p:nvCxnSpPr>
          <p:cNvPr id="391" name="Google Shape;391;p42"/>
          <p:cNvCxnSpPr/>
          <p:nvPr/>
        </p:nvCxnSpPr>
        <p:spPr>
          <a:xfrm flipH="1">
            <a:off x="8000448" y="3049012"/>
            <a:ext cx="2160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</a:rPr>
              <a:t>2.	RCTs, the golden standard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397" name="Google Shape;397;p4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Why do we still do observational studies?</a:t>
            </a:r>
            <a:endParaRPr sz="3400"/>
          </a:p>
        </p:txBody>
      </p:sp>
      <p:pic>
        <p:nvPicPr>
          <p:cNvPr id="398" name="Google Shape;39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0" name="Google Shape;400;p43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Experiments may not be feasible: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Technologically unfeasible (e.g. impact of Mars’ environment on human health)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Budget constraints (e.g. impact of cleaning the oceans from plastic on wildlife)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Unethical (e.g. testing chemicals on humans such as BPA)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Time constraint (e.g. is pitch a viscous substance? The Physics pitch drop experiment, since 1927)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Not possible to enforce randomness (e.g. running/studying plan on performance)</a:t>
            </a:r>
            <a:endParaRPr sz="16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Observational studies can still give some hints of mechanisms, but we have to be open about potential biases.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Next</a:t>
            </a:r>
            <a:r>
              <a:rPr b="1" lang="en" sz="2000"/>
              <a:t>:</a:t>
            </a:r>
            <a:r>
              <a:rPr lang="en" sz="2000"/>
              <a:t> Other models are still able to estimate treatment effects cleanly with observational data, given that their assumptions are satisfied.</a:t>
            </a:r>
            <a:endParaRPr sz="2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406" name="Google Shape;406;p4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Causal Inference in your field?</a:t>
            </a:r>
            <a:endParaRPr sz="3400"/>
          </a:p>
        </p:txBody>
      </p:sp>
      <p:sp>
        <p:nvSpPr>
          <p:cNvPr id="407" name="Google Shape;407;p44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Take a look at the few Causal Inference questions in your field that you wrote previously.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Maybe randomization is the only way to answer your questions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Try to think if the next models could also be suited to answer your causal questions</a:t>
            </a:r>
            <a:endParaRPr/>
          </a:p>
        </p:txBody>
      </p:sp>
      <p:pic>
        <p:nvPicPr>
          <p:cNvPr id="408" name="Google Shape;40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CF3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Outline</a:t>
            </a:r>
            <a:endParaRPr sz="3400"/>
          </a:p>
        </p:txBody>
      </p:sp>
      <p:sp>
        <p:nvSpPr>
          <p:cNvPr id="415" name="Google Shape;415;p45"/>
          <p:cNvSpPr txBox="1"/>
          <p:nvPr>
            <p:ph idx="1" type="subTitle"/>
          </p:nvPr>
        </p:nvSpPr>
        <p:spPr>
          <a:xfrm>
            <a:off x="628650" y="850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Basic framework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Motivation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Potential Outcomes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(some) Parameters of interest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The golden standard: Randomized Experiments (RCT)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When randomization isn’t an option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Selection on observables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Matching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Regression Discontinuity Design (RD)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Instrumental Variables (IV)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Panel Data and Fixed Effects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Difference-in-differences (DiD)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Synthetic Control</a:t>
            </a:r>
            <a:endParaRPr b="1"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Machine learning and Causal Inference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Aiding the development of new theories</a:t>
            </a:r>
            <a:endParaRPr sz="1400">
              <a:solidFill>
                <a:srgbClr val="9E9E9E"/>
              </a:solidFill>
            </a:endParaRPr>
          </a:p>
        </p:txBody>
      </p:sp>
      <p:pic>
        <p:nvPicPr>
          <p:cNvPr id="416" name="Google Shape;4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23" name="Google Shape;423;p4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t/>
            </a:r>
            <a:endParaRPr sz="3400"/>
          </a:p>
        </p:txBody>
      </p:sp>
      <p:pic>
        <p:nvPicPr>
          <p:cNvPr id="424" name="Google Shape;4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0" y="1371575"/>
            <a:ext cx="77152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</a:t>
            </a:r>
            <a:r>
              <a:rPr lang="en" sz="1500">
                <a:solidFill>
                  <a:schemeClr val="lt1"/>
                </a:solidFill>
              </a:rPr>
              <a:t>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32" name="Google Shape;432;p4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433" name="Google Shape;43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35" name="Google Shape;435;p47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not from an RCT, it is extremely rare that:       				   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 observational sample often is skewed towards certain populations defined by observable characteristics (X</a:t>
            </a:r>
            <a:r>
              <a:rPr lang="en" sz="1600"/>
              <a:t>i</a:t>
            </a:r>
            <a:r>
              <a:rPr lang="en" sz="2000"/>
              <a:t>), that are, in turn correlated with potential outcomes: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E.g. women can have different potential outcomes Y(0) and Y(1) than men w.r.t. </a:t>
            </a:r>
            <a:r>
              <a:rPr lang="en"/>
              <a:t>a medication. Imbalances in the sample w.r.t. gender can therefore bias estimates of average treatment effects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 order to tackle the imbalance bias, we can re-weight our sample.</a:t>
            </a:r>
            <a:endParaRPr/>
          </a:p>
        </p:txBody>
      </p:sp>
      <p:pic>
        <p:nvPicPr>
          <p:cNvPr descr="{&quot;font&quot;:{&quot;size&quot;:15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40832077,&quot;cs&quot;:&quot;thPf7jg9q/9K5Z2jF/M5Zw==&quot;,&quot;size&quot;:{&quot;width&quot;:140.8294351706037,&quot;height&quot;:20.635166929133874}}" id="436" name="Google Shape;43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770" y="1178410"/>
            <a:ext cx="1605850" cy="2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Today							Not today</a:t>
            </a:r>
            <a:endParaRPr sz="3400"/>
          </a:p>
        </p:txBody>
      </p:sp>
      <p:sp>
        <p:nvSpPr>
          <p:cNvPr id="96" name="Google Shape;96;p21"/>
          <p:cNvSpPr txBox="1"/>
          <p:nvPr>
            <p:ph idx="1" type="subTitle"/>
          </p:nvPr>
        </p:nvSpPr>
        <p:spPr>
          <a:xfrm>
            <a:off x="476250" y="1231900"/>
            <a:ext cx="4075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Rubin Causal Inference </a:t>
            </a:r>
            <a:r>
              <a:rPr lang="en" sz="2100"/>
              <a:t>(CI)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Potential Outcomes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Treatment Effects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Analysis of several Causal Inference statistical </a:t>
            </a:r>
            <a:r>
              <a:rPr b="1" lang="en" sz="1700"/>
              <a:t>models</a:t>
            </a:r>
            <a:r>
              <a:rPr lang="en" sz="1700"/>
              <a:t> and their </a:t>
            </a:r>
            <a:r>
              <a:rPr b="1" lang="en" sz="1700"/>
              <a:t>assumptions</a:t>
            </a:r>
            <a:r>
              <a:rPr lang="en" sz="1700"/>
              <a:t>, with hands-on applications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Machine Learning and CI</a:t>
            </a:r>
            <a:endParaRPr sz="2100"/>
          </a:p>
        </p:txBody>
      </p:sp>
      <p:pic>
        <p:nvPicPr>
          <p:cNvPr id="97" name="Google Shape;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 txBox="1"/>
          <p:nvPr>
            <p:ph idx="1" type="subTitle"/>
          </p:nvPr>
        </p:nvSpPr>
        <p:spPr>
          <a:xfrm>
            <a:off x="4552050" y="1231900"/>
            <a:ext cx="40758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Pearl’s Causal Inference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Directed Acyclic Graphs (DAGs) and do(.) calculus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Often parametric, creating biases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Causal Discovery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e.g. Granger Causality</a:t>
            </a:r>
            <a:endParaRPr sz="1700"/>
          </a:p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42" name="Google Shape;442;p4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443" name="Google Shape;44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8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45" name="Google Shape;445;p48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If not from an RCT, it is extremely rare that:       				   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It is also not common, but more plausible that: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{&quot;font&quot;:{&quot;size&quot;:15,&quot;color&quot;:&quot;#000000&quot;,&quot;family&quot;:&quot;Calibri&quot;},&quot;aid&quot;:null,&quot;code&quot;:&quot;$Y_{i}\\left(0\\right),Y_{i}\\left(1\\right)\\perp T_{i}$&quot;,&quot;backgroundColor&quot;:&quot;#FFFFFF&quot;,&quot;id&quot;:&quot;3&quot;,&quot;type&quot;:&quot;$&quot;,&quot;backgroundColorModified&quot;:false,&quot;ts&quot;:1690840832077,&quot;cs&quot;:&quot;thPf7jg9q/9K5Z2jF/M5Zw==&quot;,&quot;size&quot;:{&quot;width&quot;:140.8294351706037,&quot;height&quot;:20.635166929133874}}" id="446" name="Google Shape;44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0770" y="1178410"/>
            <a:ext cx="1605850" cy="23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7" name="Google Shape;447;p48"/>
          <p:cNvGraphicFramePr/>
          <p:nvPr/>
        </p:nvGraphicFramePr>
        <p:xfrm>
          <a:off x="287825" y="2337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{871A37E3-AA2A-4C2F-8C8B-110311CBB49A}</a:tableStyleId>
              </a:tblPr>
              <a:tblGrid>
                <a:gridCol w="719700"/>
                <a:gridCol w="461025"/>
                <a:gridCol w="590350"/>
                <a:gridCol w="590350"/>
                <a:gridCol w="590350"/>
                <a:gridCol w="590350"/>
              </a:tblGrid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T</a:t>
                      </a:r>
                      <a:r>
                        <a:rPr b="1" lang="en" sz="800"/>
                        <a:t>i</a:t>
                      </a:r>
                      <a:endParaRPr b="1" sz="8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(1)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b="1" lang="en" sz="1200"/>
                        <a:t>(0)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X</a:t>
                      </a:r>
                      <a:r>
                        <a:rPr b="1" lang="en" sz="800">
                          <a:solidFill>
                            <a:schemeClr val="dk1"/>
                          </a:solidFill>
                        </a:rPr>
                        <a:t>i</a:t>
                      </a:r>
                      <a:endParaRPr b="1" sz="1200"/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Edith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10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Mary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John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James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8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1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Elyse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</a:t>
                      </a:r>
                      <a:endParaRPr sz="12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descr="{&quot;backgroundColorModified&quot;:false,&quot;backgroundColor&quot;:&quot;#FFFFFF&quot;,&quot;aid&quot;:null,&quot;type&quot;:&quot;$&quot;,&quot;font&quot;:{&quot;size&quot;:17.5,&quot;color&quot;:&quot;#000000&quot;,&quot;family&quot;:&quot;Calibri&quot;},&quot;id&quot;:&quot;3&quot;,&quot;code&quot;:&quot;$Y_{i}\\left(0\\right),Y_{i}\\left(1\\right)\\perp T_{i}\\,|\\,X_{i}$&quot;,&quot;ts&quot;:1690842571020,&quot;cs&quot;:&quot;/nkkgSam+11hyGZGogFRjg==&quot;,&quot;size&quot;:{&quot;width&quot;:203.16666666666674,&quot;height&quot;:23.833333333333332}}" id="448" name="Google Shape;448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2270" y="2223046"/>
            <a:ext cx="1935163" cy="22701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5571725" y="1816675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2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0" name="Google Shape;450;p48"/>
          <p:cNvCxnSpPr/>
          <p:nvPr/>
        </p:nvCxnSpPr>
        <p:spPr>
          <a:xfrm flipH="1">
            <a:off x="3681425" y="2240475"/>
            <a:ext cx="80700" cy="19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1" name="Google Shape;451;p48"/>
          <p:cNvSpPr txBox="1"/>
          <p:nvPr/>
        </p:nvSpPr>
        <p:spPr>
          <a:xfrm>
            <a:off x="3247275" y="2001775"/>
            <a:ext cx="1287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rgbClr val="666666"/>
                </a:solidFill>
              </a:rPr>
              <a:t>Dummy for gender female</a:t>
            </a:r>
            <a:endParaRPr b="1" sz="700">
              <a:solidFill>
                <a:srgbClr val="666666"/>
              </a:solidFill>
            </a:endParaRPr>
          </a:p>
        </p:txBody>
      </p:sp>
      <p:sp>
        <p:nvSpPr>
          <p:cNvPr id="452" name="Google Shape;452;p48"/>
          <p:cNvSpPr/>
          <p:nvPr/>
        </p:nvSpPr>
        <p:spPr>
          <a:xfrm>
            <a:off x="4474347" y="1862439"/>
            <a:ext cx="3542100" cy="93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8"/>
          <p:cNvSpPr txBox="1"/>
          <p:nvPr/>
        </p:nvSpPr>
        <p:spPr>
          <a:xfrm>
            <a:off x="4227750" y="2963657"/>
            <a:ext cx="29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font&quot;:{&quot;family&quot;:&quot;Calibri&quot;,&quot;size&quot;:14,&quot;color&quot;:&quot;#000000&quot;},&quot;type&quot;:&quot;align*&quot;,&quot;aid&quot;:null,&quot;backgroundColor&quot;:&quot;#FFFFFF&quot;,&quot;backgroundColorModified&quot;:false,&quot;id&quot;:&quot;3&quot;,&quot;code&quot;:&quot;\\begin{align*}\n{\\,}&amp;={E\\left[E\\left[Y_{i}\\left(1\\right)|X_{i}\\right]\\right]-E\\left[E\\left[Y_{i}\\left(0\\right)|X_{i}\\right]\\right]}\t\n\\end{align*}&quot;,&quot;ts&quot;:1690844642468,&quot;cs&quot;:&quot;mGR5/6kW4lDB1/64G8pcMw==&quot;,&quot;size&quot;:{&quot;width&quot;:274.25,&quot;height&quot;:19}}" id="454" name="Google Shape;45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84790" y="3555175"/>
            <a:ext cx="2612231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\\begin{align*}\n{E\\left[Y_{i}\\left(1\\right)-Y_{i}\\left(0\\right)\\right]}&amp;={E\\left[E\\left[Y_{i}\\left(1\\right)-Y_{i}\\left(0\\right)|X_{i}\\right]\\right]}\t\n\\end{align*}&quot;,&quot;id&quot;:&quot;3&quot;,&quot;font&quot;:{&quot;family&quot;:&quot;Calibri&quot;,&quot;color&quot;:&quot;#000000&quot;,&quot;size&quot;:14},&quot;type&quot;:&quot;align*&quot;,&quot;aid&quot;:null,&quot;backgroundColorModified&quot;:false,&quot;backgroundColor&quot;:&quot;#FFFFFF&quot;,&quot;ts&quot;:1690844457003,&quot;cs&quot;:&quot;j2GNpBe7DFIU5qHmUi1WWg==&quot;,&quot;size&quot;:{&quot;width&quot;:333.25,&quot;height&quot;:19}}" id="455" name="Google Shape;455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200" y="3240632"/>
            <a:ext cx="3174206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align*&quot;,&quot;font&quot;:{&quot;color&quot;:&quot;#000000&quot;,&quot;family&quot;:&quot;Calibri&quot;,&quot;size&quot;:14},&quot;backgroundColorModified&quot;:false,&quot;aid&quot;:null,&quot;code&quot;:&quot;\\begin{align*}\n{\\,}&amp;={E\\left[E\\left[Y_{i}\\left(1\\right)|X_{i},T_{i}=1\\right]\\right]-E\\left[\\,E\\left[Y_{i}\\left(0\\right)|X_{i},T_{i}=0\\right]\\right]}\t\n\\end{align*}&quot;,&quot;id&quot;:&quot;3&quot;,&quot;backgroundColor&quot;:&quot;#FFFFFF&quot;,&quot;ts&quot;:1690844664250,&quot;cs&quot;:&quot;Irfou2TrXuLQZrBJqz6SYw==&quot;,&quot;size&quot;:{&quot;width&quot;:397,&quot;height&quot;:19}}" id="456" name="Google Shape;456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84790" y="3869718"/>
            <a:ext cx="37814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8"/>
          <p:cNvSpPr txBox="1"/>
          <p:nvPr/>
        </p:nvSpPr>
        <p:spPr>
          <a:xfrm>
            <a:off x="3555122" y="2886787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Identification: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48"/>
          <p:cNvSpPr txBox="1"/>
          <p:nvPr/>
        </p:nvSpPr>
        <p:spPr>
          <a:xfrm>
            <a:off x="7438275" y="2899257"/>
            <a:ext cx="1484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by the Law of Iterated Expectations</a:t>
            </a:r>
            <a:endParaRPr b="1" sz="600">
              <a:solidFill>
                <a:srgbClr val="666666"/>
              </a:solidFill>
            </a:endParaRPr>
          </a:p>
        </p:txBody>
      </p:sp>
      <p:sp>
        <p:nvSpPr>
          <p:cNvPr id="459" name="Google Shape;459;p48"/>
          <p:cNvSpPr txBox="1"/>
          <p:nvPr/>
        </p:nvSpPr>
        <p:spPr>
          <a:xfrm>
            <a:off x="8099775" y="3345407"/>
            <a:ext cx="108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by Model 1 Assumption</a:t>
            </a:r>
            <a:endParaRPr b="1" sz="600">
              <a:solidFill>
                <a:srgbClr val="666666"/>
              </a:solidFill>
            </a:endParaRPr>
          </a:p>
        </p:txBody>
      </p:sp>
      <p:cxnSp>
        <p:nvCxnSpPr>
          <p:cNvPr id="460" name="Google Shape;460;p48"/>
          <p:cNvCxnSpPr/>
          <p:nvPr/>
        </p:nvCxnSpPr>
        <p:spPr>
          <a:xfrm flipH="1">
            <a:off x="7171170" y="3054355"/>
            <a:ext cx="328800" cy="16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48"/>
          <p:cNvCxnSpPr/>
          <p:nvPr/>
        </p:nvCxnSpPr>
        <p:spPr>
          <a:xfrm flipH="1">
            <a:off x="8381448" y="3565495"/>
            <a:ext cx="2160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backgroundColorModified&quot;:false,&quot;code&quot;:&quot;\\begin{align*}\n{\\,}&amp;={\\underbrace{E\\left[E\\left[Y_{i}|X_{i},T_{i}=1\\right]\\right]-E\\left[\\,E\\left[Y_{i}|X_{i},T_{i}=0\\right]\\right]}_{\\text{Estimable}\\;\\text{quantities}}}\t\n\\end{align*}&quot;,&quot;aid&quot;:null,&quot;id&quot;:&quot;5&quot;,&quot;backgroundColor&quot;:&quot;#FFFFFF&quot;,&quot;type&quot;:&quot;align*&quot;,&quot;font&quot;:{&quot;color&quot;:&quot;#000000&quot;,&quot;family&quot;:&quot;Calibri&quot;,&quot;size&quot;:14},&quot;ts&quot;:1690846483917,&quot;cs&quot;:&quot;fsgqZuyhR2VLoVdQ/gi64A==&quot;,&quot;size&quot;:{&quot;width&quot;:351,&quot;height&quot;:47}}" id="462" name="Google Shape;462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6320" y="4175262"/>
            <a:ext cx="33432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 txBox="1"/>
          <p:nvPr/>
        </p:nvSpPr>
        <p:spPr>
          <a:xfrm>
            <a:off x="8023011" y="1609725"/>
            <a:ext cx="1085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‘Selection on obs.’ or  ‘Ignorability’ or ‘Conditional Independence’</a:t>
            </a:r>
            <a:endParaRPr b="1" sz="600">
              <a:solidFill>
                <a:srgbClr val="FF0000"/>
              </a:solidFill>
            </a:endParaRPr>
          </a:p>
        </p:txBody>
      </p:sp>
      <p:cxnSp>
        <p:nvCxnSpPr>
          <p:cNvPr id="464" name="Google Shape;464;p48"/>
          <p:cNvCxnSpPr/>
          <p:nvPr/>
        </p:nvCxnSpPr>
        <p:spPr>
          <a:xfrm flipH="1">
            <a:off x="7483391" y="1847416"/>
            <a:ext cx="714900" cy="46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{&quot;type&quot;:&quot;$&quot;,&quot;backgroundColor&quot;:&quot;#FFFFFF&quot;,&quot;code&quot;:&quot;$support\\left(X_{i}|T_{i}=1\\right)=support\\left(X_{i}|T_{i}=0\\right)$&quot;,&quot;font&quot;:{&quot;family&quot;:&quot;Calibri&quot;,&quot;color&quot;:&quot;#000000&quot;,&quot;size&quot;:15},&quot;id&quot;:&quot;3&quot;,&quot;backgroundColorModified&quot;:false,&quot;aid&quot;:null,&quot;ts&quot;:1691690940151,&quot;cs&quot;:&quot;HEcQ0Qa9AjG1+pSmPOCwpA==&quot;,&quot;size&quot;:{&quot;width&quot;:360.3745627296587,&quot;height&quot;:20.72441574803149}}" id="465" name="Google Shape;46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21048" y="2558836"/>
            <a:ext cx="3432568" cy="19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8"/>
          <p:cNvSpPr txBox="1"/>
          <p:nvPr/>
        </p:nvSpPr>
        <p:spPr>
          <a:xfrm>
            <a:off x="8082787" y="2333621"/>
            <a:ext cx="1085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Common support</a:t>
            </a:r>
            <a:endParaRPr b="1" sz="600">
              <a:solidFill>
                <a:srgbClr val="FF0000"/>
              </a:solidFill>
            </a:endParaRPr>
          </a:p>
        </p:txBody>
      </p:sp>
      <p:cxnSp>
        <p:nvCxnSpPr>
          <p:cNvPr id="467" name="Google Shape;467;p48"/>
          <p:cNvCxnSpPr/>
          <p:nvPr/>
        </p:nvCxnSpPr>
        <p:spPr>
          <a:xfrm flipH="1">
            <a:off x="7970425" y="2481825"/>
            <a:ext cx="287100" cy="1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8"/>
          <p:cNvCxnSpPr/>
          <p:nvPr/>
        </p:nvCxnSpPr>
        <p:spPr>
          <a:xfrm>
            <a:off x="4980325" y="4332375"/>
            <a:ext cx="1336200" cy="2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8"/>
          <p:cNvSpPr txBox="1"/>
          <p:nvPr/>
        </p:nvSpPr>
        <p:spPr>
          <a:xfrm>
            <a:off x="3960763" y="3960101"/>
            <a:ext cx="1085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rgbClr val="666666"/>
                </a:solidFill>
              </a:rPr>
              <a:t>Expectations often assumed to be linear on functions of X and T, so we could use linear regression to estimate them</a:t>
            </a:r>
            <a:endParaRPr b="1" sz="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9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75" name="Google Shape;475;p49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476" name="Google Shape;4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9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78" name="Google Shape;478;p49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simple, but important example: back to the </a:t>
            </a:r>
            <a:r>
              <a:rPr lang="en" sz="2000"/>
              <a:t>cigarettes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79" name="Google Shape;4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6800" y="1642375"/>
            <a:ext cx="72199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85" name="Google Shape;485;p5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50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simple, but important example: back to the cigarettes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89" name="Google Shape;4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525" y="1631850"/>
            <a:ext cx="72199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495" name="Google Shape;495;p5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496" name="Google Shape;4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98" name="Google Shape;498;p51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simple, but important example: back to the cigarettes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499" name="Google Shape;49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350" y="1593425"/>
            <a:ext cx="72009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05" name="Google Shape;505;p5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506" name="Google Shape;50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08" name="Google Shape;508;p52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 simple, but important example: back to the cigarettes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09" name="Google Shape;5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125" y="1637125"/>
            <a:ext cx="72199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3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15" name="Google Shape;515;p5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2: </a:t>
            </a:r>
            <a:r>
              <a:rPr i="1" lang="en" sz="3100"/>
              <a:t>Selection on Observables</a:t>
            </a:r>
            <a:endParaRPr i="1" sz="3100"/>
          </a:p>
        </p:txBody>
      </p:sp>
      <p:pic>
        <p:nvPicPr>
          <p:cNvPr id="516" name="Google Shape;51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53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Even if Model Assumption 1 doesn’t fully hold, computing treatment effects by conditioning on X</a:t>
            </a:r>
            <a:r>
              <a:rPr lang="en" sz="1600"/>
              <a:t>i</a:t>
            </a:r>
            <a:r>
              <a:rPr lang="en" sz="2000"/>
              <a:t>, when X</a:t>
            </a:r>
            <a:r>
              <a:rPr lang="en" sz="1600"/>
              <a:t>i</a:t>
            </a:r>
            <a:r>
              <a:rPr lang="en" sz="2000"/>
              <a:t> explains Y</a:t>
            </a:r>
            <a:r>
              <a:rPr lang="en" sz="1600"/>
              <a:t>i</a:t>
            </a:r>
            <a:r>
              <a:rPr lang="en" sz="2000"/>
              <a:t>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often alleviates potential omitted variable bias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reduces overall standard error estimates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descr="{&quot;backgroundColorModified&quot;:false,&quot;backgroundColor&quot;:&quot;#FFFFFF&quot;,&quot;aid&quot;:null,&quot;type&quot;:&quot;$&quot;,&quot;font&quot;:{&quot;size&quot;:17.5,&quot;color&quot;:&quot;#000000&quot;,&quot;family&quot;:&quot;Calibri&quot;},&quot;id&quot;:&quot;3&quot;,&quot;code&quot;:&quot;$Y_{i}\\left(0\\right),Y_{i}\\left(1\\right)\\perp T_{i}\\,|\\,X_{i}$&quot;,&quot;ts&quot;:1690842571020,&quot;cs&quot;:&quot;/nkkgSam+11hyGZGogFRjg==&quot;,&quot;size&quot;:{&quot;width&quot;:203.16666666666674,&quot;height&quot;:23.833333333333332}}" id="519" name="Google Shape;51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470" y="2908846"/>
            <a:ext cx="1935163" cy="227013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3"/>
          <p:cNvSpPr txBox="1"/>
          <p:nvPr/>
        </p:nvSpPr>
        <p:spPr>
          <a:xfrm>
            <a:off x="3361925" y="2502475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2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3"/>
          <p:cNvSpPr/>
          <p:nvPr/>
        </p:nvSpPr>
        <p:spPr>
          <a:xfrm>
            <a:off x="2264547" y="2548239"/>
            <a:ext cx="3542100" cy="93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type&quot;:&quot;$&quot;,&quot;backgroundColor&quot;:&quot;#FFFFFF&quot;,&quot;code&quot;:&quot;$support\\left(X_{i}|T_{i}=1\\right)=support\\left(X_{i}|T_{i}=0\\right)$&quot;,&quot;font&quot;:{&quot;family&quot;:&quot;Calibri&quot;,&quot;color&quot;:&quot;#000000&quot;,&quot;size&quot;:15},&quot;id&quot;:&quot;3&quot;,&quot;backgroundColorModified&quot;:false,&quot;aid&quot;:null,&quot;ts&quot;:1691690940151,&quot;cs&quot;:&quot;HEcQ0Qa9AjG1+pSmPOCwpA==&quot;,&quot;size&quot;:{&quot;width&quot;:360.3745627296587,&quot;height&quot;:20.72441574803149}}" id="522" name="Google Shape;52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248" y="3244636"/>
            <a:ext cx="3432568" cy="1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54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28" name="Google Shape;528;p5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3: </a:t>
            </a:r>
            <a:r>
              <a:rPr i="1" lang="en" sz="3100"/>
              <a:t>Matching</a:t>
            </a:r>
            <a:endParaRPr i="1" sz="3100"/>
          </a:p>
        </p:txBody>
      </p:sp>
      <p:pic>
        <p:nvPicPr>
          <p:cNvPr id="529" name="Google Shape;52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54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Matching is another form of estimating treatment effects under the selection on observables set up.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Treatment and Control observations are usually paired/compared only with observations that are similar w.r.t. their X values, then treatment effects can be computed “locally” on X and later averaged.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Types of matching techniques: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Exact matching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Coarsened matching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Nearest neighbor matching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/>
              <a:t>Propensity score matching:</a:t>
            </a:r>
            <a:endParaRPr/>
          </a:p>
        </p:txBody>
      </p:sp>
      <p:pic>
        <p:nvPicPr>
          <p:cNvPr descr="{&quot;backgroundColorModified&quot;:false,&quot;code&quot;:&quot;$p\\left(X_{i}\\right):=P\\left(T_{i}=1|X_{i}\\right)$&quot;,&quot;type&quot;:&quot;$&quot;,&quot;font&quot;:{&quot;size&quot;:15,&quot;family&quot;:&quot;Calibri&quot;,&quot;color&quot;:&quot;#000000&quot;},&quot;id&quot;:&quot;3&quot;,&quot;backgroundColor&quot;:&quot;#FFFFFF&quot;,&quot;aid&quot;:null,&quot;ts&quot;:1691762996933,&quot;cs&quot;:&quot;3hjLu4e24UOthJfxR/Me6g==&quot;,&quot;size&quot;:{&quot;width&quot;:194,&quot;height&quot;:20.333333333333332}}" id="532" name="Google Shape;5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238" y="3650512"/>
            <a:ext cx="1847850" cy="1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5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38" name="Google Shape;538;p5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3: </a:t>
            </a:r>
            <a:r>
              <a:rPr i="1" lang="en" sz="3100"/>
              <a:t>Matching</a:t>
            </a:r>
            <a:endParaRPr i="1" sz="3100"/>
          </a:p>
        </p:txBody>
      </p:sp>
      <p:pic>
        <p:nvPicPr>
          <p:cNvPr id="539" name="Google Shape;5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55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41" name="Google Shape;541;p55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The assumptions are still the same, but the propensity score makes it easier to check the common support assumption, especially when X is high-dimensional</a:t>
            </a:r>
            <a:endParaRPr/>
          </a:p>
        </p:txBody>
      </p:sp>
      <p:pic>
        <p:nvPicPr>
          <p:cNvPr descr="{&quot;backgroundColorModified&quot;:false,&quot;backgroundColor&quot;:&quot;#FFFFFF&quot;,&quot;aid&quot;:null,&quot;type&quot;:&quot;$&quot;,&quot;font&quot;:{&quot;size&quot;:17.5,&quot;color&quot;:&quot;#000000&quot;,&quot;family&quot;:&quot;Calibri&quot;},&quot;id&quot;:&quot;3&quot;,&quot;code&quot;:&quot;$Y_{i}\\left(0\\right),Y_{i}\\left(1\\right)\\perp T_{i}\\,|\\,X_{i}$&quot;,&quot;ts&quot;:1690842571020,&quot;cs&quot;:&quot;/nkkgSam+11hyGZGogFRjg==&quot;,&quot;size&quot;:{&quot;width&quot;:203.16666666666674,&quot;height&quot;:23.833333333333332}}" id="542" name="Google Shape;54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8470" y="2604046"/>
            <a:ext cx="1935163" cy="227013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5"/>
          <p:cNvSpPr txBox="1"/>
          <p:nvPr/>
        </p:nvSpPr>
        <p:spPr>
          <a:xfrm>
            <a:off x="1837925" y="2197675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3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5"/>
          <p:cNvSpPr/>
          <p:nvPr/>
        </p:nvSpPr>
        <p:spPr>
          <a:xfrm>
            <a:off x="741729" y="2243439"/>
            <a:ext cx="3542100" cy="93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type&quot;:&quot;$&quot;,&quot;backgroundColor&quot;:&quot;#FFFFFF&quot;,&quot;code&quot;:&quot;$support\\left(X_{i}|T_{i}=1\\right)=support\\left(X_{i}|T_{i}=0\\right)$&quot;,&quot;font&quot;:{&quot;family&quot;:&quot;Calibri&quot;,&quot;color&quot;:&quot;#000000&quot;,&quot;size&quot;:15},&quot;id&quot;:&quot;3&quot;,&quot;backgroundColorModified&quot;:false,&quot;aid&quot;:null,&quot;ts&quot;:1691690940151,&quot;cs&quot;:&quot;HEcQ0Qa9AjG1+pSmPOCwpA==&quot;,&quot;size&quot;:{&quot;width&quot;:360.3745627296587,&quot;height&quot;:20.72441574803149}}" id="545" name="Google Shape;5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248" y="2939836"/>
            <a:ext cx="3432568" cy="19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&quot;,&quot;code&quot;:&quot;$0&lt;P\\left(T_{i}=1|X_{i}\\right)&lt;1,\\,\\forall\\,X_{i}\\in support\\left(X_{i}\\right)$&quot;,&quot;font&quot;:{&quot;family&quot;:&quot;Calibri&quot;,&quot;color&quot;:&quot;#000000&quot;,&quot;size&quot;:15},&quot;backgroundColorModified&quot;:false,&quot;aid&quot;:null,&quot;id&quot;:&quot;3&quot;,&quot;backgroundColor&quot;:&quot;#FFFFFF&quot;,&quot;ts&quot;:1691763194262,&quot;cs&quot;:&quot;5jNrBG6xt4UxOz+RI70V8g==&quot;,&quot;size&quot;:{&quot;width&quot;:367,&quot;height&quot;:20.666666666666668}}" id="546" name="Google Shape;546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5166" y="2918387"/>
            <a:ext cx="3495675" cy="19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backgroundColor&quot;:&quot;#FFFFFF&quot;,&quot;aid&quot;:null,&quot;type&quot;:&quot;$&quot;,&quot;font&quot;:{&quot;size&quot;:17.5,&quot;color&quot;:&quot;#000000&quot;,&quot;family&quot;:&quot;Calibri&quot;},&quot;id&quot;:&quot;3&quot;,&quot;code&quot;:&quot;$Y_{i}\\left(0\\right),Y_{i}\\left(1\\right)\\perp T_{i}\\,|\\,X_{i}$&quot;,&quot;ts&quot;:1690842571020,&quot;cs&quot;:&quot;/nkkgSam+11hyGZGogFRjg==&quot;,&quot;size&quot;:{&quot;width&quot;:203.16666666666674,&quot;height&quot;:23.833333333333332}}" id="547" name="Google Shape;5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5447" y="2604046"/>
            <a:ext cx="1935163" cy="227013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 txBox="1"/>
          <p:nvPr/>
        </p:nvSpPr>
        <p:spPr>
          <a:xfrm>
            <a:off x="5674901" y="2197675"/>
            <a:ext cx="18864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3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55"/>
          <p:cNvSpPr/>
          <p:nvPr/>
        </p:nvSpPr>
        <p:spPr>
          <a:xfrm>
            <a:off x="4822578" y="2242262"/>
            <a:ext cx="3643800" cy="93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{&quot;font&quot;:{&quot;family&quot;:&quot;Calibri&quot;,&quot;size&quot;:15,&quot;color&quot;:&quot;#000000&quot;},&quot;backgroundColorModified&quot;:false,&quot;code&quot;:&quot;$\\Longrightarrow$&quot;,&quot;type&quot;:&quot;$&quot;,&quot;aid&quot;:null,&quot;id&quot;:&quot;3&quot;,&quot;backgroundColor&quot;:&quot;#FFFFFF&quot;,&quot;ts&quot;:1691763379285,&quot;cs&quot;:&quot;olyhLbTRVXWhGp+uGLHYGg==&quot;,&quot;size&quot;:{&quot;width&quot;:31,&quot;height&quot;:11.333333333333295}}" id="550" name="Google Shape;55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7333" y="2712990"/>
            <a:ext cx="295275" cy="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5" name="Google Shape;55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550" y="1598688"/>
            <a:ext cx="4038600" cy="302896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56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57" name="Google Shape;557;p5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3: </a:t>
            </a:r>
            <a:r>
              <a:rPr i="1" lang="en" sz="3100"/>
              <a:t>Matching</a:t>
            </a:r>
            <a:endParaRPr i="1" sz="3100"/>
          </a:p>
        </p:txBody>
      </p:sp>
      <p:pic>
        <p:nvPicPr>
          <p:cNvPr id="558" name="Google Shape;55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60" name="Google Shape;560;p56"/>
          <p:cNvSpPr txBox="1"/>
          <p:nvPr>
            <p:ph idx="1" type="subTitle"/>
          </p:nvPr>
        </p:nvSpPr>
        <p:spPr>
          <a:xfrm>
            <a:off x="699475" y="9552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Checking the common supports assumption and trimming non-comparable observations (but be careful not to bias your ATE!)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p57"/>
          <p:cNvGrpSpPr/>
          <p:nvPr/>
        </p:nvGrpSpPr>
        <p:grpSpPr>
          <a:xfrm>
            <a:off x="1274275" y="1640006"/>
            <a:ext cx="6695960" cy="3031599"/>
            <a:chOff x="1274275" y="1589600"/>
            <a:chExt cx="6695960" cy="3031599"/>
          </a:xfrm>
        </p:grpSpPr>
        <p:pic>
          <p:nvPicPr>
            <p:cNvPr id="566" name="Google Shape;566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59885" y="1725599"/>
              <a:ext cx="6610350" cy="2895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p57"/>
            <p:cNvSpPr/>
            <p:nvPr/>
          </p:nvSpPr>
          <p:spPr>
            <a:xfrm>
              <a:off x="1274275" y="1589600"/>
              <a:ext cx="141000" cy="303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8" name="Google Shape;568;p57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69" name="Google Shape;569;p5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3: </a:t>
            </a:r>
            <a:r>
              <a:rPr i="1" lang="en" sz="3100"/>
              <a:t>Matching</a:t>
            </a:r>
            <a:endParaRPr i="1" sz="3100"/>
          </a:p>
        </p:txBody>
      </p:sp>
      <p:pic>
        <p:nvPicPr>
          <p:cNvPr id="570" name="Google Shape;5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7"/>
          <p:cNvSpPr txBox="1"/>
          <p:nvPr>
            <p:ph idx="1" type="subTitle"/>
          </p:nvPr>
        </p:nvSpPr>
        <p:spPr>
          <a:xfrm>
            <a:off x="699475" y="8790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Another way to operationalize matching treatment effects consists in reweighting the data with propensity scores, so control and treatment look similar w.r.t. their covariates X (as if treatment was random):</a:t>
            </a:r>
            <a:endParaRPr/>
          </a:p>
        </p:txBody>
      </p:sp>
      <p:sp>
        <p:nvSpPr>
          <p:cNvPr id="572" name="Google Shape;572;p5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CF3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Outline</a:t>
            </a:r>
            <a:endParaRPr sz="3400"/>
          </a:p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628650" y="850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Basic framework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Motivation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Potential Outcomes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(some) Parameters of interest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The golden standard: Randomized Experiments (RCT)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When randomization isn’t an option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Selection on observables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Instrumental Variables (IV)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Matching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Difference-in-differences (DiD)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Panel Data and Fixed Effects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Synthetic Control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Regression Discontinuity Design</a:t>
            </a:r>
            <a:endParaRPr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Machine learning and Causal Inference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Aiding the development of new theories</a:t>
            </a:r>
            <a:endParaRPr sz="1400"/>
          </a:p>
        </p:txBody>
      </p:sp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8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78" name="Google Shape;578;p5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4: </a:t>
            </a:r>
            <a:r>
              <a:rPr i="1" lang="en" sz="3100"/>
              <a:t>Regression Discontinuity (RD)</a:t>
            </a:r>
            <a:endParaRPr i="1" sz="3100"/>
          </a:p>
        </p:txBody>
      </p:sp>
      <p:pic>
        <p:nvPicPr>
          <p:cNvPr id="579" name="Google Shape;5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8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81" name="Google Shape;581;p58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82" name="Google Shape;582;p58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Exogenous discontinuities that impact the chance of being treated exist in the world: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Education:</a:t>
            </a:r>
            <a:r>
              <a:rPr lang="en" sz="2000"/>
              <a:t> admission th</a:t>
            </a:r>
            <a:r>
              <a:rPr lang="en"/>
              <a:t>reshold </a:t>
            </a:r>
            <a:r>
              <a:rPr lang="en" sz="2000"/>
              <a:t>test scores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Healthcare Interventions:</a:t>
            </a:r>
            <a:r>
              <a:rPr lang="en" sz="2000"/>
              <a:t> health score thresholds</a:t>
            </a:r>
            <a:r>
              <a:rPr lang="en"/>
              <a:t> for treatment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Environmental Regulations:</a:t>
            </a:r>
            <a:r>
              <a:rPr lang="en" sz="2000"/>
              <a:t> emission thresholds.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Economic Policies:</a:t>
            </a:r>
            <a:r>
              <a:rPr lang="en" sz="2000"/>
              <a:t> Unemployment benefit at eligibility cutoffs.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en" sz="2000"/>
              <a:t>Social Programs:</a:t>
            </a:r>
            <a:r>
              <a:rPr lang="en" sz="2000"/>
              <a:t> Welfare program </a:t>
            </a:r>
            <a:r>
              <a:rPr lang="en"/>
              <a:t>based on income cutoffs</a:t>
            </a:r>
            <a:endParaRPr sz="2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9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588" name="Google Shape;588;p59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4: </a:t>
            </a:r>
            <a:r>
              <a:rPr i="1" lang="en" sz="3100"/>
              <a:t>Regression Discontinuity (RD)</a:t>
            </a:r>
            <a:endParaRPr i="1" sz="3100"/>
          </a:p>
        </p:txBody>
      </p:sp>
      <p:pic>
        <p:nvPicPr>
          <p:cNvPr id="589" name="Google Shape;5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59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591" name="Google Shape;591;p59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592" name="Google Shape;59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00" y="1223750"/>
            <a:ext cx="5678124" cy="34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59"/>
          <p:cNvSpPr txBox="1"/>
          <p:nvPr>
            <p:ph idx="1" type="subTitle"/>
          </p:nvPr>
        </p:nvSpPr>
        <p:spPr>
          <a:xfrm>
            <a:off x="699475" y="9552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Exogenous discontinuities that impact the chance of being treated:</a:t>
            </a:r>
            <a:endParaRPr sz="1500"/>
          </a:p>
        </p:txBody>
      </p:sp>
      <p:sp>
        <p:nvSpPr>
          <p:cNvPr id="594" name="Google Shape;594;p59"/>
          <p:cNvSpPr txBox="1"/>
          <p:nvPr/>
        </p:nvSpPr>
        <p:spPr>
          <a:xfrm>
            <a:off x="6436900" y="1969075"/>
            <a:ext cx="22536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4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cutoff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Discontinuity in the treatment density around the cutoff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59"/>
          <p:cNvSpPr/>
          <p:nvPr/>
        </p:nvSpPr>
        <p:spPr>
          <a:xfrm>
            <a:off x="6498976" y="2013648"/>
            <a:ext cx="2016300" cy="1053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9"/>
          <p:cNvSpPr txBox="1"/>
          <p:nvPr/>
        </p:nvSpPr>
        <p:spPr>
          <a:xfrm>
            <a:off x="6479375" y="3741150"/>
            <a:ext cx="230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NOTE: </a:t>
            </a:r>
            <a:r>
              <a:rPr lang="en" sz="900"/>
              <a:t>It is good to check that there aren’t discontinuities in the densities of X around the cutoff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0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02" name="Google Shape;602;p6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4: </a:t>
            </a:r>
            <a:r>
              <a:rPr i="1" lang="en" sz="3100"/>
              <a:t>Regression Discontinuity (RD)</a:t>
            </a:r>
            <a:endParaRPr i="1" sz="3100"/>
          </a:p>
        </p:txBody>
      </p:sp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0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05" name="Google Shape;605;p60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606" name="Google Shape;60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000" y="1104284"/>
            <a:ext cx="4904765" cy="3490426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60"/>
          <p:cNvSpPr txBox="1"/>
          <p:nvPr>
            <p:ph idx="1" type="subTitle"/>
          </p:nvPr>
        </p:nvSpPr>
        <p:spPr>
          <a:xfrm>
            <a:off x="699475" y="8028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Sharp RD</a:t>
            </a:r>
            <a:endParaRPr sz="15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1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13" name="Google Shape;613;p6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4: </a:t>
            </a:r>
            <a:r>
              <a:rPr i="1" lang="en" sz="3100"/>
              <a:t>Regression Discontinuity (RD)</a:t>
            </a:r>
            <a:endParaRPr i="1" sz="3100"/>
          </a:p>
        </p:txBody>
      </p:sp>
      <p:pic>
        <p:nvPicPr>
          <p:cNvPr id="614" name="Google Shape;61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616" name="Google Shape;616;p61"/>
          <p:cNvGrpSpPr/>
          <p:nvPr/>
        </p:nvGrpSpPr>
        <p:grpSpPr>
          <a:xfrm>
            <a:off x="1925853" y="927688"/>
            <a:ext cx="5068454" cy="3737247"/>
            <a:chOff x="2137300" y="1018250"/>
            <a:chExt cx="4869300" cy="3590400"/>
          </a:xfrm>
        </p:grpSpPr>
        <p:pic>
          <p:nvPicPr>
            <p:cNvPr id="617" name="Google Shape;617;p6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7825" y="1107674"/>
              <a:ext cx="4664987" cy="346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8" name="Google Shape;618;p61"/>
            <p:cNvSpPr/>
            <p:nvPr/>
          </p:nvSpPr>
          <p:spPr>
            <a:xfrm>
              <a:off x="2137300" y="1018250"/>
              <a:ext cx="4869300" cy="1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61"/>
            <p:cNvSpPr/>
            <p:nvPr/>
          </p:nvSpPr>
          <p:spPr>
            <a:xfrm>
              <a:off x="2137300" y="4447250"/>
              <a:ext cx="4869300" cy="16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0" name="Google Shape;620;p61"/>
          <p:cNvSpPr txBox="1"/>
          <p:nvPr/>
        </p:nvSpPr>
        <p:spPr>
          <a:xfrm>
            <a:off x="7383225" y="1691125"/>
            <a:ext cx="1557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NOTE 1: </a:t>
            </a:r>
            <a:r>
              <a:rPr lang="en" sz="1000"/>
              <a:t>Common support assumption not satisfied by construction!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NOTE 2:</a:t>
            </a:r>
            <a:r>
              <a:rPr lang="en" sz="1000"/>
              <a:t> What kind of treatment effect are we estimating? Can we extrapolate?</a:t>
            </a:r>
            <a:endParaRPr sz="1000"/>
          </a:p>
        </p:txBody>
      </p:sp>
      <p:sp>
        <p:nvSpPr>
          <p:cNvPr id="621" name="Google Shape;621;p61"/>
          <p:cNvSpPr txBox="1"/>
          <p:nvPr>
            <p:ph idx="1" type="subTitle"/>
          </p:nvPr>
        </p:nvSpPr>
        <p:spPr>
          <a:xfrm>
            <a:off x="699475" y="8028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Sharp RD</a:t>
            </a:r>
            <a:endParaRPr sz="15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2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27" name="Google Shape;627;p6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4: </a:t>
            </a:r>
            <a:r>
              <a:rPr i="1" lang="en" sz="3100"/>
              <a:t>Regression Discontinuity (RD)</a:t>
            </a:r>
            <a:endParaRPr i="1" sz="3100"/>
          </a:p>
        </p:txBody>
      </p:sp>
      <p:pic>
        <p:nvPicPr>
          <p:cNvPr id="628" name="Google Shape;62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30" name="Google Shape;630;p62"/>
          <p:cNvSpPr txBox="1"/>
          <p:nvPr>
            <p:ph idx="1" type="subTitle"/>
          </p:nvPr>
        </p:nvSpPr>
        <p:spPr>
          <a:xfrm>
            <a:off x="699475" y="11076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Potential problems that we will touch base with our hands-on section: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Manipulation at the threshold (McCrary test)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Observations far from the </a:t>
            </a:r>
            <a:r>
              <a:rPr lang="en" sz="2000"/>
              <a:t>cutoff</a:t>
            </a:r>
            <a:r>
              <a:rPr lang="en" sz="2000"/>
              <a:t> influencing the regression at the </a:t>
            </a:r>
            <a:r>
              <a:rPr lang="en" sz="2000"/>
              <a:t>cut off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If Fuzzy RD, what to do?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Re-weighting technique to estimate the Local Average Treatment Effect (LATE), identical to the Instrumental Variables estimation (our next model).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3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36" name="Google Shape;636;p6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37" name="Google Shape;6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39" name="Google Shape;63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03" y="1206671"/>
            <a:ext cx="5678124" cy="34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3"/>
          <p:cNvSpPr/>
          <p:nvPr/>
        </p:nvSpPr>
        <p:spPr>
          <a:xfrm>
            <a:off x="2036128" y="1932071"/>
            <a:ext cx="4351275" cy="1685675"/>
          </a:xfrm>
          <a:custGeom>
            <a:rect b="b" l="l" r="r" t="t"/>
            <a:pathLst>
              <a:path extrusionOk="0" h="67427" w="174051">
                <a:moveTo>
                  <a:pt x="0" y="67161"/>
                </a:moveTo>
                <a:cubicBezTo>
                  <a:pt x="4261" y="68227"/>
                  <a:pt x="8261" y="64161"/>
                  <a:pt x="12297" y="62431"/>
                </a:cubicBezTo>
                <a:cubicBezTo>
                  <a:pt x="19584" y="59307"/>
                  <a:pt x="27308" y="57260"/>
                  <a:pt x="34999" y="55337"/>
                </a:cubicBezTo>
                <a:cubicBezTo>
                  <a:pt x="44988" y="52840"/>
                  <a:pt x="55709" y="53012"/>
                  <a:pt x="65269" y="49188"/>
                </a:cubicBezTo>
                <a:cubicBezTo>
                  <a:pt x="74206" y="45613"/>
                  <a:pt x="80524" y="36388"/>
                  <a:pt x="89863" y="34053"/>
                </a:cubicBezTo>
                <a:cubicBezTo>
                  <a:pt x="95677" y="32599"/>
                  <a:pt x="101924" y="34565"/>
                  <a:pt x="107836" y="33580"/>
                </a:cubicBezTo>
                <a:cubicBezTo>
                  <a:pt x="112951" y="32727"/>
                  <a:pt x="117683" y="30304"/>
                  <a:pt x="122498" y="28378"/>
                </a:cubicBezTo>
                <a:cubicBezTo>
                  <a:pt x="130227" y="25286"/>
                  <a:pt x="134633" y="16335"/>
                  <a:pt x="142362" y="13243"/>
                </a:cubicBezTo>
                <a:cubicBezTo>
                  <a:pt x="148621" y="10740"/>
                  <a:pt x="156198" y="12474"/>
                  <a:pt x="162227" y="9459"/>
                </a:cubicBezTo>
                <a:cubicBezTo>
                  <a:pt x="166741" y="7202"/>
                  <a:pt x="169004" y="0"/>
                  <a:pt x="174051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1" name="Google Shape;641;p63"/>
          <p:cNvSpPr txBox="1"/>
          <p:nvPr/>
        </p:nvSpPr>
        <p:spPr>
          <a:xfrm>
            <a:off x="4904130" y="4250896"/>
            <a:ext cx="13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/ Instrument Z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2" name="Google Shape;642;p63"/>
          <p:cNvSpPr txBox="1"/>
          <p:nvPr/>
        </p:nvSpPr>
        <p:spPr>
          <a:xfrm>
            <a:off x="5509778" y="2251321"/>
            <a:ext cx="25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Instrumental Variable Design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643" name="Google Shape;643;p63"/>
          <p:cNvSpPr txBox="1"/>
          <p:nvPr>
            <p:ph idx="1" type="subTitle"/>
          </p:nvPr>
        </p:nvSpPr>
        <p:spPr>
          <a:xfrm>
            <a:off x="593058" y="896154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Remember RD? IV has similarities to it</a:t>
            </a:r>
            <a:endParaRPr sz="1500"/>
          </a:p>
        </p:txBody>
      </p:sp>
      <p:sp>
        <p:nvSpPr>
          <p:cNvPr id="644" name="Google Shape;644;p63"/>
          <p:cNvSpPr txBox="1"/>
          <p:nvPr/>
        </p:nvSpPr>
        <p:spPr>
          <a:xfrm>
            <a:off x="6379300" y="2654875"/>
            <a:ext cx="2870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5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causes Y only through 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Excluded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Monotonicity of propensity score on Z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63"/>
          <p:cNvSpPr/>
          <p:nvPr/>
        </p:nvSpPr>
        <p:spPr>
          <a:xfrm>
            <a:off x="6536225" y="2651525"/>
            <a:ext cx="2539800" cy="134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4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51" name="Google Shape;651;p6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52" name="Google Shape;65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54" name="Google Shape;6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725" y="1142975"/>
            <a:ext cx="5116324" cy="3462512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4"/>
          <p:cNvSpPr txBox="1"/>
          <p:nvPr/>
        </p:nvSpPr>
        <p:spPr>
          <a:xfrm>
            <a:off x="6226900" y="1816675"/>
            <a:ext cx="2870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5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causes Y only through 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Excluded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Monotonicity of propensity score on Z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p64"/>
          <p:cNvSpPr/>
          <p:nvPr/>
        </p:nvSpPr>
        <p:spPr>
          <a:xfrm>
            <a:off x="6383825" y="1813325"/>
            <a:ext cx="2539800" cy="134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2" name="Google Shape;662;p6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63" name="Google Shape;66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65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65" name="Google Shape;66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8525" y="1142975"/>
            <a:ext cx="4388135" cy="3462513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5"/>
          <p:cNvSpPr txBox="1"/>
          <p:nvPr/>
        </p:nvSpPr>
        <p:spPr>
          <a:xfrm>
            <a:off x="6226900" y="1816675"/>
            <a:ext cx="2870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5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causes Y only through 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Excluded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Monotonicity of propensity score on Z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5"/>
          <p:cNvSpPr/>
          <p:nvPr/>
        </p:nvSpPr>
        <p:spPr>
          <a:xfrm>
            <a:off x="6383825" y="1813325"/>
            <a:ext cx="2539800" cy="134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6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73" name="Google Shape;673;p6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74" name="Google Shape;6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6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76" name="Google Shape;676;p66"/>
          <p:cNvSpPr txBox="1"/>
          <p:nvPr>
            <p:ph idx="1" type="subTitle"/>
          </p:nvPr>
        </p:nvSpPr>
        <p:spPr>
          <a:xfrm>
            <a:off x="758600" y="7739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simplicity, consider a binary instrument Z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IV subpopulations and no-defiance assumption</a:t>
            </a:r>
            <a:endParaRPr/>
          </a:p>
        </p:txBody>
      </p:sp>
      <p:pic>
        <p:nvPicPr>
          <p:cNvPr id="677" name="Google Shape;6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800" y="1455848"/>
            <a:ext cx="3364898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83" name="Google Shape;683;p6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84" name="Google Shape;6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686" name="Google Shape;68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4225" y="2234250"/>
            <a:ext cx="6212675" cy="19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7"/>
          <p:cNvSpPr txBox="1"/>
          <p:nvPr>
            <p:ph idx="1" type="subTitle"/>
          </p:nvPr>
        </p:nvSpPr>
        <p:spPr>
          <a:xfrm>
            <a:off x="758600" y="11549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simplicity, consider a binary instrument Z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IV subpopulations and no-defiance assumption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CF3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Outline</a:t>
            </a:r>
            <a:endParaRPr sz="3400"/>
          </a:p>
        </p:txBody>
      </p:sp>
      <p:sp>
        <p:nvSpPr>
          <p:cNvPr id="113" name="Google Shape;113;p23"/>
          <p:cNvSpPr txBox="1"/>
          <p:nvPr>
            <p:ph idx="1" type="subTitle"/>
          </p:nvPr>
        </p:nvSpPr>
        <p:spPr>
          <a:xfrm>
            <a:off x="628650" y="850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Basic framework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Motivation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Potential Outcomes</a:t>
            </a:r>
            <a:endParaRPr b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(some) Parameters of interest</a:t>
            </a:r>
            <a:endParaRPr b="1" sz="1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The golden standard: Randomized Experiments (RCT)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When randomization isn’t an option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Selection on observables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Instrumental Variables (IV)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Matching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Difference-in-differences (DiD)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Panel Data and Fixed Effects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Synthetic Control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Regression Discontinuity Design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Machine learning and Causal Inference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Aiding the development of new theories</a:t>
            </a:r>
            <a:endParaRPr sz="1400">
              <a:solidFill>
                <a:srgbClr val="9E9E9E"/>
              </a:solidFill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8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93" name="Google Shape;693;p6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694" name="Google Shape;6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68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696" name="Google Shape;696;p68"/>
          <p:cNvSpPr txBox="1"/>
          <p:nvPr>
            <p:ph idx="1" type="subTitle"/>
          </p:nvPr>
        </p:nvSpPr>
        <p:spPr>
          <a:xfrm>
            <a:off x="758600" y="11549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For simplicity, consider a binary instrument Z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IV subpopulations and no-defiance assumption</a:t>
            </a:r>
            <a:endParaRPr/>
          </a:p>
        </p:txBody>
      </p:sp>
      <p:pic>
        <p:nvPicPr>
          <p:cNvPr id="697" name="Google Shape;6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775" y="2209600"/>
            <a:ext cx="5911325" cy="14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8"/>
          <p:cNvSpPr txBox="1"/>
          <p:nvPr/>
        </p:nvSpPr>
        <p:spPr>
          <a:xfrm>
            <a:off x="1288575" y="3076375"/>
            <a:ext cx="3546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69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04" name="Google Shape;704;p69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705" name="Google Shape;70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9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07" name="Google Shape;70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903" y="1206671"/>
            <a:ext cx="5678124" cy="345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9"/>
          <p:cNvSpPr/>
          <p:nvPr/>
        </p:nvSpPr>
        <p:spPr>
          <a:xfrm>
            <a:off x="2036128" y="1932071"/>
            <a:ext cx="4351275" cy="1685675"/>
          </a:xfrm>
          <a:custGeom>
            <a:rect b="b" l="l" r="r" t="t"/>
            <a:pathLst>
              <a:path extrusionOk="0" h="67427" w="174051">
                <a:moveTo>
                  <a:pt x="0" y="67161"/>
                </a:moveTo>
                <a:cubicBezTo>
                  <a:pt x="4261" y="68227"/>
                  <a:pt x="8261" y="64161"/>
                  <a:pt x="12297" y="62431"/>
                </a:cubicBezTo>
                <a:cubicBezTo>
                  <a:pt x="19584" y="59307"/>
                  <a:pt x="27308" y="57260"/>
                  <a:pt x="34999" y="55337"/>
                </a:cubicBezTo>
                <a:cubicBezTo>
                  <a:pt x="44988" y="52840"/>
                  <a:pt x="55709" y="53012"/>
                  <a:pt x="65269" y="49188"/>
                </a:cubicBezTo>
                <a:cubicBezTo>
                  <a:pt x="74206" y="45613"/>
                  <a:pt x="80524" y="36388"/>
                  <a:pt x="89863" y="34053"/>
                </a:cubicBezTo>
                <a:cubicBezTo>
                  <a:pt x="95677" y="32599"/>
                  <a:pt x="101924" y="34565"/>
                  <a:pt x="107836" y="33580"/>
                </a:cubicBezTo>
                <a:cubicBezTo>
                  <a:pt x="112951" y="32727"/>
                  <a:pt x="117683" y="30304"/>
                  <a:pt x="122498" y="28378"/>
                </a:cubicBezTo>
                <a:cubicBezTo>
                  <a:pt x="130227" y="25286"/>
                  <a:pt x="134633" y="16335"/>
                  <a:pt x="142362" y="13243"/>
                </a:cubicBezTo>
                <a:cubicBezTo>
                  <a:pt x="148621" y="10740"/>
                  <a:pt x="156198" y="12474"/>
                  <a:pt x="162227" y="9459"/>
                </a:cubicBezTo>
                <a:cubicBezTo>
                  <a:pt x="166741" y="7202"/>
                  <a:pt x="169004" y="0"/>
                  <a:pt x="174051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9" name="Google Shape;709;p69"/>
          <p:cNvSpPr txBox="1"/>
          <p:nvPr/>
        </p:nvSpPr>
        <p:spPr>
          <a:xfrm>
            <a:off x="4904130" y="4250896"/>
            <a:ext cx="13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/ Instrument Z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0" name="Google Shape;710;p69"/>
          <p:cNvSpPr txBox="1"/>
          <p:nvPr/>
        </p:nvSpPr>
        <p:spPr>
          <a:xfrm>
            <a:off x="5509778" y="2251321"/>
            <a:ext cx="25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Instrumental Variable Design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11" name="Google Shape;711;p69"/>
          <p:cNvSpPr txBox="1"/>
          <p:nvPr>
            <p:ph idx="1" type="subTitle"/>
          </p:nvPr>
        </p:nvSpPr>
        <p:spPr>
          <a:xfrm>
            <a:off x="593058" y="896154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Remember RD? IV has similarities to it</a:t>
            </a:r>
            <a:endParaRPr sz="1500"/>
          </a:p>
        </p:txBody>
      </p:sp>
      <p:sp>
        <p:nvSpPr>
          <p:cNvPr id="712" name="Google Shape;712;p69"/>
          <p:cNvSpPr txBox="1"/>
          <p:nvPr/>
        </p:nvSpPr>
        <p:spPr>
          <a:xfrm>
            <a:off x="6455500" y="2883475"/>
            <a:ext cx="2870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Average Treatment Effects (LATE)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Effect only on compliers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0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18" name="Google Shape;718;p7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5: </a:t>
            </a:r>
            <a:r>
              <a:rPr i="1" lang="en" sz="3100"/>
              <a:t>Instrumental Variables (IV)</a:t>
            </a:r>
            <a:endParaRPr i="1" sz="3100"/>
          </a:p>
        </p:txBody>
      </p:sp>
      <p:pic>
        <p:nvPicPr>
          <p:cNvPr id="719" name="Google Shape;71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0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21" name="Google Shape;721;p70"/>
          <p:cNvSpPr txBox="1"/>
          <p:nvPr>
            <p:ph idx="1" type="subTitle"/>
          </p:nvPr>
        </p:nvSpPr>
        <p:spPr>
          <a:xfrm>
            <a:off x="593058" y="896154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 economists feel about IV:</a:t>
            </a:r>
            <a:endParaRPr sz="1500"/>
          </a:p>
        </p:txBody>
      </p:sp>
      <p:pic>
        <p:nvPicPr>
          <p:cNvPr id="722" name="Google Shape;72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675" y="1430203"/>
            <a:ext cx="3328600" cy="30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0"/>
          <p:cNvSpPr txBox="1"/>
          <p:nvPr/>
        </p:nvSpPr>
        <p:spPr>
          <a:xfrm>
            <a:off x="6226900" y="1816675"/>
            <a:ext cx="2870700" cy="1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5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causes Y only through 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Excluded instrument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Monotonicity of propensity score on Z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0"/>
          <p:cNvSpPr/>
          <p:nvPr/>
        </p:nvSpPr>
        <p:spPr>
          <a:xfrm>
            <a:off x="6383825" y="1813325"/>
            <a:ext cx="2539800" cy="134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1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30" name="Google Shape;730;p71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6: </a:t>
            </a:r>
            <a:r>
              <a:rPr i="1" lang="en" sz="3100"/>
              <a:t>Panel data &amp; Fixed Effects</a:t>
            </a:r>
            <a:endParaRPr i="1" sz="3100"/>
          </a:p>
        </p:txBody>
      </p:sp>
      <p:pic>
        <p:nvPicPr>
          <p:cNvPr id="731" name="Google Shape;73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33" name="Google Shape;733;p71"/>
          <p:cNvSpPr txBox="1"/>
          <p:nvPr>
            <p:ph idx="1" type="subTitle"/>
          </p:nvPr>
        </p:nvSpPr>
        <p:spPr>
          <a:xfrm>
            <a:off x="758600" y="11549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Panel/longitudinal data: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Same observation unit observed over 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Panels are very informative about unit specific traits that affect Y, even though we aren’t aware of them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Conditioning on unit Fixed Effects allow us to remove confounders/omitted variables that do not vary over time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Estimation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Analogous to including a dummy per unit in a regression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 need to cluster standard errors per unit for inference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2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39" name="Google Shape;739;p72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6: </a:t>
            </a:r>
            <a:r>
              <a:rPr i="1" lang="en" sz="3100"/>
              <a:t>Panel data &amp; Fixed Effects</a:t>
            </a:r>
            <a:endParaRPr i="1" sz="3100"/>
          </a:p>
        </p:txBody>
      </p:sp>
      <p:pic>
        <p:nvPicPr>
          <p:cNvPr id="740" name="Google Shape;7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42" name="Google Shape;74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525" y="863526"/>
            <a:ext cx="4887700" cy="366577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2"/>
          <p:cNvSpPr/>
          <p:nvPr/>
        </p:nvSpPr>
        <p:spPr>
          <a:xfrm>
            <a:off x="4365475" y="997950"/>
            <a:ext cx="1135200" cy="21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2"/>
          <p:cNvSpPr txBox="1"/>
          <p:nvPr/>
        </p:nvSpPr>
        <p:spPr>
          <a:xfrm>
            <a:off x="6455500" y="1816675"/>
            <a:ext cx="2870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6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Still assuming selection on observables assumptions, but it just allows for tighter controls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72"/>
          <p:cNvSpPr/>
          <p:nvPr/>
        </p:nvSpPr>
        <p:spPr>
          <a:xfrm>
            <a:off x="6647897" y="1637277"/>
            <a:ext cx="2539800" cy="1348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3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51" name="Google Shape;751;p73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7: </a:t>
            </a:r>
            <a:r>
              <a:rPr i="1" lang="en" sz="3100"/>
              <a:t>Difference-in-Differences (DiD)</a:t>
            </a:r>
            <a:endParaRPr i="1" sz="3100"/>
          </a:p>
        </p:txBody>
      </p:sp>
      <p:pic>
        <p:nvPicPr>
          <p:cNvPr id="752" name="Google Shape;75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7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54" name="Google Shape;754;p73"/>
          <p:cNvSpPr txBox="1"/>
          <p:nvPr>
            <p:ph idx="1" type="subTitle"/>
          </p:nvPr>
        </p:nvSpPr>
        <p:spPr>
          <a:xfrm>
            <a:off x="758600" y="9263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John Snow &amp; Cholera (1954)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Cholera was thought to be </a:t>
            </a:r>
            <a:r>
              <a:rPr lang="en"/>
              <a:t>transmitted</a:t>
            </a:r>
            <a:r>
              <a:rPr lang="en"/>
              <a:t> by stale air (miasma)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Water companies providing contaminated water from Thames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Lambeth Water company in 1949 moved its intake pipes upstream higher up the Thames river (</a:t>
            </a:r>
            <a:r>
              <a:rPr b="1" i="1" lang="en"/>
              <a:t>exogenous shock</a:t>
            </a:r>
            <a:r>
              <a:rPr lang="en"/>
              <a:t>), while the other companies kept their intake pipes as usual. Average deaths by Cholera: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722" y="3026169"/>
            <a:ext cx="6027024" cy="14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74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61" name="Google Shape;761;p7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7: </a:t>
            </a:r>
            <a:r>
              <a:rPr i="1" lang="en" sz="3100"/>
              <a:t>Difference-in-Differences (DiD)</a:t>
            </a:r>
            <a:endParaRPr i="1" sz="3100"/>
          </a:p>
        </p:txBody>
      </p:sp>
      <p:pic>
        <p:nvPicPr>
          <p:cNvPr id="762" name="Google Shape;7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7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64" name="Google Shape;764;p74"/>
          <p:cNvSpPr txBox="1"/>
          <p:nvPr>
            <p:ph idx="1" type="subTitle"/>
          </p:nvPr>
        </p:nvSpPr>
        <p:spPr>
          <a:xfrm>
            <a:off x="758600" y="9263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John Snow &amp; Cholera (1954)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If households served by the different water companies are similar 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The difference of the differences is an Average Treatment Effect:</a:t>
            </a:r>
            <a:endParaRPr/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(19-85) - </a:t>
            </a:r>
            <a:r>
              <a:rPr lang="en"/>
              <a:t>(147-135) = -78 deaths/10,000 households</a:t>
            </a:r>
            <a:endParaRPr/>
          </a:p>
        </p:txBody>
      </p:sp>
      <p:pic>
        <p:nvPicPr>
          <p:cNvPr id="765" name="Google Shape;765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6722" y="2645169"/>
            <a:ext cx="6027024" cy="14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5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71" name="Google Shape;771;p7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7: </a:t>
            </a:r>
            <a:r>
              <a:rPr i="1" lang="en" sz="3100"/>
              <a:t>Difference-in-Differences (DiD)</a:t>
            </a:r>
            <a:endParaRPr i="1" sz="3100"/>
          </a:p>
        </p:txBody>
      </p:sp>
      <p:pic>
        <p:nvPicPr>
          <p:cNvPr id="772" name="Google Shape;77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5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74" name="Google Shape;77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066775"/>
            <a:ext cx="7168002" cy="343724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5"/>
          <p:cNvSpPr txBox="1"/>
          <p:nvPr/>
        </p:nvSpPr>
        <p:spPr>
          <a:xfrm>
            <a:off x="6684100" y="2807275"/>
            <a:ext cx="2870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7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shock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trends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75"/>
          <p:cNvSpPr/>
          <p:nvPr/>
        </p:nvSpPr>
        <p:spPr>
          <a:xfrm>
            <a:off x="6797300" y="2807275"/>
            <a:ext cx="2134800" cy="76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6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82" name="Google Shape;782;p7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7: </a:t>
            </a:r>
            <a:r>
              <a:rPr i="1" lang="en" sz="3100"/>
              <a:t>Difference-in-Differences (DiD)</a:t>
            </a:r>
            <a:endParaRPr i="1" sz="3100"/>
          </a:p>
        </p:txBody>
      </p:sp>
      <p:pic>
        <p:nvPicPr>
          <p:cNvPr id="783" name="Google Shape;78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785" name="Google Shape;78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074025"/>
            <a:ext cx="5555083" cy="358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76"/>
          <p:cNvSpPr txBox="1"/>
          <p:nvPr/>
        </p:nvSpPr>
        <p:spPr>
          <a:xfrm>
            <a:off x="6684100" y="2807275"/>
            <a:ext cx="2870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7 assumptions: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shock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trends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6"/>
          <p:cNvSpPr/>
          <p:nvPr/>
        </p:nvSpPr>
        <p:spPr>
          <a:xfrm>
            <a:off x="6797300" y="2807275"/>
            <a:ext cx="2134800" cy="76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6"/>
          <p:cNvSpPr txBox="1"/>
          <p:nvPr/>
        </p:nvSpPr>
        <p:spPr>
          <a:xfrm>
            <a:off x="6684100" y="1240738"/>
            <a:ext cx="213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NOTE: </a:t>
            </a:r>
            <a:r>
              <a:rPr lang="en" sz="900"/>
              <a:t>Make the parallel trends assumption more credible by showing pre-treament parallel trends evidence</a:t>
            </a:r>
            <a:endParaRPr sz="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7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794" name="Google Shape;794;p7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8: </a:t>
            </a:r>
            <a:r>
              <a:rPr i="1" lang="en" sz="3100"/>
              <a:t>Synthetic Control</a:t>
            </a:r>
            <a:endParaRPr i="1" sz="3100"/>
          </a:p>
        </p:txBody>
      </p:sp>
      <p:pic>
        <p:nvPicPr>
          <p:cNvPr id="795" name="Google Shape;79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7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797" name="Google Shape;797;p77"/>
          <p:cNvSpPr txBox="1"/>
          <p:nvPr>
            <p:ph idx="1" type="subTitle"/>
          </p:nvPr>
        </p:nvSpPr>
        <p:spPr>
          <a:xfrm>
            <a:off x="758600" y="115495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When trends aren’t parallel pre-treatment, synthetic control! Idea: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Choose weights to combine multiple control units into a synthetic unit that behaves like the treatment unit pre-treatment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Inference helps to make it more credible too: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 will see placebo exact tests in our hands-on section.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77"/>
          <p:cNvSpPr txBox="1"/>
          <p:nvPr/>
        </p:nvSpPr>
        <p:spPr>
          <a:xfrm>
            <a:off x="3178900" y="3340675"/>
            <a:ext cx="2870700" cy="7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8 assumptions (same as DID):</a:t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Exogenous shock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Parallel trends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7"/>
          <p:cNvSpPr/>
          <p:nvPr/>
        </p:nvSpPr>
        <p:spPr>
          <a:xfrm>
            <a:off x="3139700" y="3340675"/>
            <a:ext cx="2870700" cy="766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21" name="Google Shape;121;p24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A different focus</a:t>
            </a:r>
            <a:endParaRPr sz="3400"/>
          </a:p>
        </p:txBody>
      </p:sp>
      <p:sp>
        <p:nvSpPr>
          <p:cNvPr id="122" name="Google Shape;122;p24"/>
          <p:cNvSpPr txBox="1"/>
          <p:nvPr>
            <p:ph idx="1" type="subTitle"/>
          </p:nvPr>
        </p:nvSpPr>
        <p:spPr>
          <a:xfrm>
            <a:off x="628650" y="10795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Most of Machine Learning models are interested in powerful predictive models.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Even more generally in statistics, we also optimize the bias vs variance trade off by minimizing </a:t>
            </a:r>
            <a:r>
              <a:rPr lang="en" sz="2000"/>
              <a:t>MSE</a:t>
            </a:r>
            <a:r>
              <a:rPr lang="en" sz="2000"/>
              <a:t>, in order to estimate parameters that fits the data well.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 </a:t>
            </a:r>
            <a:r>
              <a:rPr lang="en" sz="2000"/>
              <a:t>Causal Inference, on the other hand, </a:t>
            </a:r>
            <a:r>
              <a:rPr b="1" lang="en" sz="2000"/>
              <a:t>we do not trade less variance for more bias</a:t>
            </a:r>
            <a:r>
              <a:rPr lang="en" sz="2000"/>
              <a:t>. Instead, we build models that are zero biased (at least asymptotically), in order to make inference regarding causal/structural relationships about the world, avoiding capturing spurious relationships in the data.</a:t>
            </a:r>
            <a:endParaRPr sz="1600"/>
          </a:p>
        </p:txBody>
      </p:sp>
      <p:pic>
        <p:nvPicPr>
          <p:cNvPr id="123" name="Google Shape;12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8"/>
          <p:cNvSpPr txBox="1"/>
          <p:nvPr>
            <p:ph type="ctrTitle"/>
          </p:nvPr>
        </p:nvSpPr>
        <p:spPr>
          <a:xfrm>
            <a:off x="24976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3.	When randomization isn’t an option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05" name="Google Shape;805;p7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Model 8: </a:t>
            </a:r>
            <a:r>
              <a:rPr i="1" lang="en" sz="3100"/>
              <a:t>Synthetic Control</a:t>
            </a:r>
            <a:endParaRPr i="1" sz="3100"/>
          </a:p>
        </p:txBody>
      </p:sp>
      <p:pic>
        <p:nvPicPr>
          <p:cNvPr id="806" name="Google Shape;8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8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808" name="Google Shape;8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125" y="1104425"/>
            <a:ext cx="8325789" cy="31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9"/>
          <p:cNvSpPr txBox="1"/>
          <p:nvPr>
            <p:ph type="ctrTitle"/>
          </p:nvPr>
        </p:nvSpPr>
        <p:spPr>
          <a:xfrm>
            <a:off x="0" y="1816099"/>
            <a:ext cx="9144000" cy="137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/>
              <a:t>Hands-on section</a:t>
            </a:r>
            <a:endParaRPr/>
          </a:p>
        </p:txBody>
      </p:sp>
      <p:sp>
        <p:nvSpPr>
          <p:cNvPr id="814" name="Google Shape;814;p79"/>
          <p:cNvSpPr txBox="1"/>
          <p:nvPr>
            <p:ph idx="1" type="subTitle"/>
          </p:nvPr>
        </p:nvSpPr>
        <p:spPr>
          <a:xfrm>
            <a:off x="0" y="4458551"/>
            <a:ext cx="91440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We will analyze Causal Inference estimators under 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different scenarios using Python in Google Colab</a:t>
            </a:r>
            <a:endParaRPr/>
          </a:p>
        </p:txBody>
      </p:sp>
      <p:sp>
        <p:nvSpPr>
          <p:cNvPr id="815" name="Google Shape;815;p79"/>
          <p:cNvSpPr txBox="1"/>
          <p:nvPr/>
        </p:nvSpPr>
        <p:spPr>
          <a:xfrm>
            <a:off x="2359675" y="3482225"/>
            <a:ext cx="5099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Google colab</a:t>
            </a:r>
            <a:r>
              <a:rPr b="1" lang="en" sz="2400">
                <a:solidFill>
                  <a:schemeClr val="lt1"/>
                </a:solidFill>
              </a:rPr>
              <a:t>:</a:t>
            </a:r>
            <a:r>
              <a:rPr lang="en" sz="2300">
                <a:solidFill>
                  <a:schemeClr val="lt1"/>
                </a:solidFill>
              </a:rPr>
              <a:t> </a:t>
            </a:r>
            <a:r>
              <a:rPr b="1" lang="en" sz="2700" u="sng">
                <a:solidFill>
                  <a:srgbClr val="F1C23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bit.ly/44RzPkp</a:t>
            </a:r>
            <a:r>
              <a:rPr b="1" lang="en" sz="2700" u="sng">
                <a:solidFill>
                  <a:srgbClr val="F1C232"/>
                </a:solidFill>
              </a:rPr>
              <a:t> </a:t>
            </a:r>
            <a:endParaRPr b="1" sz="2700" u="sng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5ECF3"/>
        </a:solidFill>
      </p:bgPr>
    </p:bg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0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Outline</a:t>
            </a:r>
            <a:endParaRPr sz="3400"/>
          </a:p>
        </p:txBody>
      </p:sp>
      <p:sp>
        <p:nvSpPr>
          <p:cNvPr id="821" name="Google Shape;821;p80"/>
          <p:cNvSpPr txBox="1"/>
          <p:nvPr>
            <p:ph idx="1" type="subTitle"/>
          </p:nvPr>
        </p:nvSpPr>
        <p:spPr>
          <a:xfrm>
            <a:off x="628650" y="850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Basic framework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Motivation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Potential Outcomes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(some) Parameters of interest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The golden standard: Randomized Experiments (RCT)</a:t>
            </a:r>
            <a:endParaRPr sz="18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AutoNum type="arabicPeriod"/>
            </a:pPr>
            <a:r>
              <a:rPr lang="en" sz="1800">
                <a:solidFill>
                  <a:srgbClr val="9E9E9E"/>
                </a:solidFill>
              </a:rPr>
              <a:t>When randomization isn’t an option</a:t>
            </a:r>
            <a:endParaRPr sz="18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Selection on observables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Matching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Regression Discontinuity Design (RD)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Instrumental Variables (IV)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Panel Data and Fixed Effects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Difference-in-differences (DiD)</a:t>
            </a:r>
            <a:endParaRPr sz="1400">
              <a:solidFill>
                <a:srgbClr val="9E9E9E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400"/>
              <a:buChar char="○"/>
            </a:pPr>
            <a:r>
              <a:rPr lang="en" sz="1400">
                <a:solidFill>
                  <a:srgbClr val="9E9E9E"/>
                </a:solidFill>
              </a:rPr>
              <a:t>Synthetic Control</a:t>
            </a:r>
            <a:endParaRPr sz="1400"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" sz="1800"/>
              <a:t>Machine learning and Causal Inference</a:t>
            </a:r>
            <a:endParaRPr b="1"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/>
              <a:t>Aiding the development of new theories</a:t>
            </a:r>
            <a:endParaRPr b="1" sz="1400"/>
          </a:p>
        </p:txBody>
      </p:sp>
      <p:pic>
        <p:nvPicPr>
          <p:cNvPr id="822" name="Google Shape;8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80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1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  <p:pic>
        <p:nvPicPr>
          <p:cNvPr id="829" name="Google Shape;82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81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31" name="Google Shape;831;p81"/>
          <p:cNvSpPr txBox="1"/>
          <p:nvPr>
            <p:ph idx="1" type="subTitle"/>
          </p:nvPr>
        </p:nvSpPr>
        <p:spPr>
          <a:xfrm>
            <a:off x="699475" y="879075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Machine Learning models are famous for being extremely flexible:</a:t>
            </a:r>
            <a:endParaRPr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Models are able to capture </a:t>
            </a:r>
            <a:r>
              <a:rPr lang="en" sz="1600"/>
              <a:t>nonlinear</a:t>
            </a:r>
            <a:r>
              <a:rPr lang="en" sz="1600"/>
              <a:t> structures and complex interactions between variables</a:t>
            </a:r>
            <a:endParaRPr sz="16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This feature often allows us to uncover patterns that may not be fully covered by existing theory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However, some of the captured patterns can be due to pure randomness in the data, not necessarily reflecting a structural truth about the world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Machine Learning, in conjunction with Explainable AI, can uncover these potentially interesting patterns in the data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Causal Inference can help testing whether these patterns reflect a causal path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We will see an example of this ML + CI combination in the next slides</a:t>
            </a:r>
            <a:endParaRPr sz="2000"/>
          </a:p>
        </p:txBody>
      </p:sp>
      <p:sp>
        <p:nvSpPr>
          <p:cNvPr id="832" name="Google Shape;832;p81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82"/>
          <p:cNvSpPr txBox="1"/>
          <p:nvPr>
            <p:ph type="ctrTitle"/>
          </p:nvPr>
        </p:nvSpPr>
        <p:spPr>
          <a:xfrm>
            <a:off x="400050" y="815975"/>
            <a:ext cx="834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1) Industrial AI: Actionable Predictions</a:t>
            </a:r>
            <a:endParaRPr sz="2000"/>
          </a:p>
        </p:txBody>
      </p:sp>
      <p:pic>
        <p:nvPicPr>
          <p:cNvPr id="838" name="Google Shape;8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50" y="990575"/>
            <a:ext cx="6739094" cy="343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" name="Google Shape;840;p82"/>
          <p:cNvSpPr txBox="1"/>
          <p:nvPr/>
        </p:nvSpPr>
        <p:spPr>
          <a:xfrm>
            <a:off x="7182288" y="1554575"/>
            <a:ext cx="14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Current Health State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82"/>
          <p:cNvSpPr txBox="1"/>
          <p:nvPr/>
        </p:nvSpPr>
        <p:spPr>
          <a:xfrm>
            <a:off x="7182300" y="4073825"/>
            <a:ext cx="147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Calibri"/>
                <a:ea typeface="Calibri"/>
                <a:cs typeface="Calibri"/>
                <a:sym typeface="Calibri"/>
              </a:rPr>
              <a:t>Remaining Useful Life</a:t>
            </a:r>
            <a:endParaRPr b="1"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2" name="Google Shape;842;p82"/>
          <p:cNvGrpSpPr/>
          <p:nvPr/>
        </p:nvGrpSpPr>
        <p:grpSpPr>
          <a:xfrm>
            <a:off x="6354650" y="1947950"/>
            <a:ext cx="2614551" cy="2086500"/>
            <a:chOff x="6354650" y="1947950"/>
            <a:chExt cx="2614551" cy="2086500"/>
          </a:xfrm>
        </p:grpSpPr>
        <p:sp>
          <p:nvSpPr>
            <p:cNvPr id="843" name="Google Shape;843;p82"/>
            <p:cNvSpPr txBox="1"/>
            <p:nvPr/>
          </p:nvSpPr>
          <p:spPr>
            <a:xfrm>
              <a:off x="7838801" y="2749263"/>
              <a:ext cx="11304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alibri"/>
                  <a:ea typeface="Calibri"/>
                  <a:cs typeface="Calibri"/>
                  <a:sym typeface="Calibri"/>
                </a:rPr>
                <a:t>Forecasting Potential Failing Component(s) </a:t>
              </a:r>
              <a:endParaRPr b="1" sz="11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82"/>
            <p:cNvSpPr/>
            <p:nvPr/>
          </p:nvSpPr>
          <p:spPr>
            <a:xfrm>
              <a:off x="6354650" y="1947950"/>
              <a:ext cx="1394700" cy="2086500"/>
            </a:xfrm>
            <a:prstGeom prst="bracePair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p82"/>
          <p:cNvSpPr txBox="1"/>
          <p:nvPr/>
        </p:nvSpPr>
        <p:spPr>
          <a:xfrm>
            <a:off x="495900" y="1111300"/>
            <a:ext cx="5726100" cy="738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can we simultaneously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predict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remaining useful life and failure mode in real time?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82"/>
          <p:cNvSpPr txBox="1"/>
          <p:nvPr/>
        </p:nvSpPr>
        <p:spPr>
          <a:xfrm>
            <a:off x="-120175" y="2127100"/>
            <a:ext cx="336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Real-time sensor measurements</a:t>
            </a:r>
            <a:endParaRPr b="1"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82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48" name="Google Shape;848;p82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49" name="Google Shape;849;p82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83"/>
          <p:cNvSpPr txBox="1"/>
          <p:nvPr>
            <p:ph type="ctrTitle"/>
          </p:nvPr>
        </p:nvSpPr>
        <p:spPr>
          <a:xfrm>
            <a:off x="628650" y="663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2a) Explaining “Why?” (XAI)</a:t>
            </a:r>
            <a:endParaRPr sz="2000"/>
          </a:p>
        </p:txBody>
      </p:sp>
      <p:sp>
        <p:nvSpPr>
          <p:cNvPr id="856" name="Google Shape;856;p83"/>
          <p:cNvSpPr txBox="1"/>
          <p:nvPr/>
        </p:nvSpPr>
        <p:spPr>
          <a:xfrm>
            <a:off x="628650" y="2433775"/>
            <a:ext cx="35493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Calibri"/>
                <a:ea typeface="Calibri"/>
                <a:cs typeface="Calibri"/>
                <a:sym typeface="Calibri"/>
              </a:rPr>
              <a:t>Variable	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u="sng"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Xs_14		Total pressure at LPT outlet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Cycle		Current cycle number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Xs_4		Total temp. at LPC outlet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Xs_2		Physical fan speed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W_1		Altitude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W_3		Throttle-resolver angle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Xs_10		Total pressure at fan outlet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83"/>
          <p:cNvSpPr txBox="1"/>
          <p:nvPr/>
        </p:nvSpPr>
        <p:spPr>
          <a:xfrm>
            <a:off x="133500" y="1573575"/>
            <a:ext cx="4289100" cy="7389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Shapley Explainability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Estimating individual feature impacts on predictions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8" name="Google Shape;858;p83"/>
          <p:cNvGrpSpPr/>
          <p:nvPr/>
        </p:nvGrpSpPr>
        <p:grpSpPr>
          <a:xfrm>
            <a:off x="4662500" y="1573563"/>
            <a:ext cx="3900925" cy="3037775"/>
            <a:chOff x="4320350" y="1579575"/>
            <a:chExt cx="3900925" cy="3037775"/>
          </a:xfrm>
        </p:grpSpPr>
        <p:pic>
          <p:nvPicPr>
            <p:cNvPr id="859" name="Google Shape;859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20350" y="1579575"/>
              <a:ext cx="3900925" cy="282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0" name="Google Shape;860;p83"/>
            <p:cNvSpPr txBox="1"/>
            <p:nvPr/>
          </p:nvSpPr>
          <p:spPr>
            <a:xfrm>
              <a:off x="5858163" y="4263350"/>
              <a:ext cx="825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Helvetica Neue"/>
                  <a:ea typeface="Helvetica Neue"/>
                  <a:cs typeface="Helvetica Neue"/>
                  <a:sym typeface="Helvetica Neue"/>
                </a:rPr>
                <a:t>(cycles)</a:t>
              </a:r>
              <a:endParaRPr sz="11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861" name="Google Shape;861;p83"/>
          <p:cNvSpPr txBox="1"/>
          <p:nvPr/>
        </p:nvSpPr>
        <p:spPr>
          <a:xfrm>
            <a:off x="1961550" y="990575"/>
            <a:ext cx="5220900" cy="461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What features contribute most to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model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outcomes?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3"/>
          <p:cNvSpPr/>
          <p:nvPr/>
        </p:nvSpPr>
        <p:spPr>
          <a:xfrm>
            <a:off x="4823675" y="1908500"/>
            <a:ext cx="2862900" cy="398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83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83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65" name="Google Shape;865;p83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84"/>
          <p:cNvSpPr txBox="1"/>
          <p:nvPr>
            <p:ph type="ctrTitle"/>
          </p:nvPr>
        </p:nvSpPr>
        <p:spPr>
          <a:xfrm>
            <a:off x="628650" y="663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2b) Quantifying “Why?” (UQ)</a:t>
            </a:r>
            <a:endParaRPr sz="2000"/>
          </a:p>
        </p:txBody>
      </p:sp>
      <p:sp>
        <p:nvSpPr>
          <p:cNvPr id="872" name="Google Shape;872;p84"/>
          <p:cNvSpPr txBox="1"/>
          <p:nvPr/>
        </p:nvSpPr>
        <p:spPr>
          <a:xfrm>
            <a:off x="147750" y="1611600"/>
            <a:ext cx="8848500" cy="46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Uncertainty Quantification (UQ) of Shapley Values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: Quantifying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explanation uncertainty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84"/>
          <p:cNvSpPr txBox="1"/>
          <p:nvPr/>
        </p:nvSpPr>
        <p:spPr>
          <a:xfrm>
            <a:off x="450900" y="2383538"/>
            <a:ext cx="86931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Previous analysis is based on approximate Shapley estimates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Shapley values are infeasible to compute (2</a:t>
            </a:r>
            <a:r>
              <a:rPr baseline="30000" i="1" lang="en" sz="1600">
                <a:latin typeface="Cambria"/>
                <a:ea typeface="Cambria"/>
                <a:cs typeface="Cambria"/>
                <a:sym typeface="Cambria"/>
              </a:rPr>
              <a:t>m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estimations)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Monte Carlo Shapley estimates are a random approximation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Utilize additivity property of Shapley values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Quantifying uncertainty introduces transparency and the degree of trustworthiness of our model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84"/>
          <p:cNvSpPr txBox="1"/>
          <p:nvPr/>
        </p:nvSpPr>
        <p:spPr>
          <a:xfrm>
            <a:off x="1961550" y="990575"/>
            <a:ext cx="5220900" cy="461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(un)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certain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are we of our model explanations?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84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76" name="Google Shape;876;p84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77" name="Google Shape;877;p84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Google Shape;8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5"/>
          <p:cNvSpPr txBox="1"/>
          <p:nvPr>
            <p:ph type="ctrTitle"/>
          </p:nvPr>
        </p:nvSpPr>
        <p:spPr>
          <a:xfrm>
            <a:off x="628650" y="663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2b) Quantifying “Why?” (UQ)</a:t>
            </a:r>
            <a:endParaRPr sz="2000"/>
          </a:p>
        </p:txBody>
      </p:sp>
      <p:grpSp>
        <p:nvGrpSpPr>
          <p:cNvPr id="884" name="Google Shape;884;p85"/>
          <p:cNvGrpSpPr/>
          <p:nvPr/>
        </p:nvGrpSpPr>
        <p:grpSpPr>
          <a:xfrm>
            <a:off x="534316" y="1517435"/>
            <a:ext cx="7801517" cy="3034763"/>
            <a:chOff x="762925" y="1273400"/>
            <a:chExt cx="8254700" cy="3211049"/>
          </a:xfrm>
        </p:grpSpPr>
        <p:pic>
          <p:nvPicPr>
            <p:cNvPr id="885" name="Google Shape;885;p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925" y="1273400"/>
              <a:ext cx="8172850" cy="32110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6" name="Google Shape;886;p85"/>
            <p:cNvSpPr txBox="1"/>
            <p:nvPr/>
          </p:nvSpPr>
          <p:spPr>
            <a:xfrm>
              <a:off x="6773625" y="1273400"/>
              <a:ext cx="2244000" cy="42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7" name="Google Shape;887;p85"/>
          <p:cNvSpPr txBox="1"/>
          <p:nvPr/>
        </p:nvSpPr>
        <p:spPr>
          <a:xfrm>
            <a:off x="6514575" y="2571750"/>
            <a:ext cx="258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Variable	</a:t>
            </a: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" sz="1000" u="sng">
                <a:latin typeface="Calibri"/>
                <a:ea typeface="Calibri"/>
                <a:cs typeface="Calibri"/>
                <a:sym typeface="Calibri"/>
              </a:rPr>
              <a:t>Description</a:t>
            </a:r>
            <a:endParaRPr sz="1000" u="sng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Xs_14		Total pressure at LPT outlet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Cycle		Current cycle number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Xs_4		Total temp. at LPC outlet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Xs_2		Physical fan speed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W_1		Altitude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W_3		Throttle-resolver angle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alibri"/>
                <a:ea typeface="Calibri"/>
                <a:cs typeface="Calibri"/>
                <a:sym typeface="Calibri"/>
              </a:rPr>
              <a:t>Xs_10		Total pressure at fan outlet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5"/>
          <p:cNvSpPr txBox="1"/>
          <p:nvPr/>
        </p:nvSpPr>
        <p:spPr>
          <a:xfrm>
            <a:off x="295425" y="1421925"/>
            <a:ext cx="4455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“Personalized Prediction Recipes”</a:t>
            </a:r>
            <a:endParaRPr sz="1800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5"/>
          <p:cNvSpPr txBox="1"/>
          <p:nvPr/>
        </p:nvSpPr>
        <p:spPr>
          <a:xfrm>
            <a:off x="1961550" y="990575"/>
            <a:ext cx="5220900" cy="461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(un)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certain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are we of our model explanations?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85"/>
          <p:cNvSpPr txBox="1"/>
          <p:nvPr/>
        </p:nvSpPr>
        <p:spPr>
          <a:xfrm>
            <a:off x="1381575" y="1807425"/>
            <a:ext cx="430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Explained RUL Prediction: 21.57 ± 1.78 Cycles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85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92" name="Google Shape;892;p85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893" name="Google Shape;893;p85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8" name="Google Shape;8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6"/>
          <p:cNvSpPr txBox="1"/>
          <p:nvPr>
            <p:ph type="ctrTitle"/>
          </p:nvPr>
        </p:nvSpPr>
        <p:spPr>
          <a:xfrm>
            <a:off x="628650" y="739775"/>
            <a:ext cx="893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3) Prognostics and Causal Inference (CI)</a:t>
            </a:r>
            <a:endParaRPr sz="2000"/>
          </a:p>
        </p:txBody>
      </p:sp>
      <p:sp>
        <p:nvSpPr>
          <p:cNvPr id="900" name="Google Shape;900;p86"/>
          <p:cNvSpPr txBox="1"/>
          <p:nvPr/>
        </p:nvSpPr>
        <p:spPr>
          <a:xfrm>
            <a:off x="1971000" y="1053725"/>
            <a:ext cx="5202000" cy="738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What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causes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unexpected engine failures, and what are best mitigation strategies (treatment effects)?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86"/>
          <p:cNvSpPr txBox="1"/>
          <p:nvPr/>
        </p:nvSpPr>
        <p:spPr>
          <a:xfrm>
            <a:off x="667313" y="2653250"/>
            <a:ext cx="1596300" cy="461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Hypothesis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86"/>
          <p:cNvSpPr txBox="1"/>
          <p:nvPr/>
        </p:nvSpPr>
        <p:spPr>
          <a:xfrm>
            <a:off x="2911688" y="2653250"/>
            <a:ext cx="1596300" cy="461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Hypothesis 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86"/>
          <p:cNvSpPr txBox="1"/>
          <p:nvPr/>
        </p:nvSpPr>
        <p:spPr>
          <a:xfrm>
            <a:off x="5156050" y="2653250"/>
            <a:ext cx="1596300" cy="461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Hypothesis 3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86"/>
          <p:cNvSpPr txBox="1"/>
          <p:nvPr/>
        </p:nvSpPr>
        <p:spPr>
          <a:xfrm>
            <a:off x="7400400" y="2653250"/>
            <a:ext cx="1596300" cy="461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Hypothesis </a:t>
            </a: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n</a:t>
            </a:r>
            <a:endParaRPr i="1"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5" name="Google Shape;905;p86"/>
          <p:cNvCxnSpPr>
            <a:stCxn id="900" idx="2"/>
            <a:endCxn id="901" idx="0"/>
          </p:cNvCxnSpPr>
          <p:nvPr/>
        </p:nvCxnSpPr>
        <p:spPr>
          <a:xfrm flipH="1">
            <a:off x="1465500" y="1792625"/>
            <a:ext cx="3106500" cy="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6" name="Google Shape;906;p86"/>
          <p:cNvCxnSpPr>
            <a:stCxn id="900" idx="2"/>
            <a:endCxn id="902" idx="0"/>
          </p:cNvCxnSpPr>
          <p:nvPr/>
        </p:nvCxnSpPr>
        <p:spPr>
          <a:xfrm flipH="1">
            <a:off x="3709800" y="1792625"/>
            <a:ext cx="862200" cy="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7" name="Google Shape;907;p86"/>
          <p:cNvCxnSpPr>
            <a:stCxn id="900" idx="2"/>
            <a:endCxn id="903" idx="0"/>
          </p:cNvCxnSpPr>
          <p:nvPr/>
        </p:nvCxnSpPr>
        <p:spPr>
          <a:xfrm>
            <a:off x="4572000" y="1792625"/>
            <a:ext cx="1382100" cy="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08" name="Google Shape;90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2344" y="2543533"/>
            <a:ext cx="660950" cy="52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9" name="Google Shape;909;p86"/>
          <p:cNvCxnSpPr>
            <a:stCxn id="900" idx="2"/>
            <a:endCxn id="904" idx="0"/>
          </p:cNvCxnSpPr>
          <p:nvPr/>
        </p:nvCxnSpPr>
        <p:spPr>
          <a:xfrm>
            <a:off x="4572000" y="1792625"/>
            <a:ext cx="3626700" cy="86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86"/>
          <p:cNvSpPr txBox="1"/>
          <p:nvPr/>
        </p:nvSpPr>
        <p:spPr>
          <a:xfrm>
            <a:off x="628650" y="3388188"/>
            <a:ext cx="86931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MIDAS carpentry multidisciplinary framework has enabled: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Synergy between distinct machine learning domains (Industrial AI + XAI + UQ + CI)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Working together on high-impact applications in science &amp; engineering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Combining disciplines in efforts to develop </a:t>
            </a: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transparent, trustworthy, and responsible AI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86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12" name="Google Shape;912;p86"/>
          <p:cNvSpPr txBox="1"/>
          <p:nvPr>
            <p:ph type="ctrTitle"/>
          </p:nvPr>
        </p:nvSpPr>
        <p:spPr>
          <a:xfrm>
            <a:off x="2726225" y="4757888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</a:rPr>
              <a:t>4.	Machine Learning &amp; Causal Inference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913" name="Google Shape;913;p86"/>
          <p:cNvSpPr txBox="1"/>
          <p:nvPr>
            <p:ph type="ctrTitle"/>
          </p:nvPr>
        </p:nvSpPr>
        <p:spPr>
          <a:xfrm>
            <a:off x="628650" y="206375"/>
            <a:ext cx="828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300"/>
              <a:t>ML and CI guiding the development of theory</a:t>
            </a:r>
            <a:endParaRPr i="1" sz="3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87"/>
          <p:cNvSpPr txBox="1"/>
          <p:nvPr>
            <p:ph type="ctrTitle"/>
          </p:nvPr>
        </p:nvSpPr>
        <p:spPr>
          <a:xfrm>
            <a:off x="628650" y="2631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References &amp; study material</a:t>
            </a:r>
            <a:endParaRPr sz="3400"/>
          </a:p>
        </p:txBody>
      </p:sp>
      <p:sp>
        <p:nvSpPr>
          <p:cNvPr id="919" name="Google Shape;919;p87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For a broad audience (less technical)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PEARL, MACKENZIE (2018) The Book of Why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Foundational books and papers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PEARL (2009) Causality 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http://bayes.cs.ucla.edu/BOOK-2K/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)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IMBENS; WOOLDRIDGE (2009) Recent Developments in the Econometrics of Program Evaluation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PEARL (2010) An Introduction to Causal Inference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IMBENS; RUBIN (2015) Causal Inference in Statistics, Social and Biomedical Sciences: An Introduction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Current Causal Inference textbooks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ANGRIST (2008) Mostly Harmless Econometrics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MORGAN, WINSHIP (2015) Counterfactuals and Causal Inference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b="1" lang="en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CUNNINGHAM (2021) Causal Inference: The Mixtape 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https://mixtape.scunning.com/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HERNAN; ROBINS (2023) Causal Inference: What if? 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https://www.hsph.harvard.edu/miguel-hernan/causal-inference-book/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b="1" lang="en" sz="11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ALVES (2023) Causal Inference for the Brave and True 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7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https://matheusfacure.github.io/python-causality-handbook/landing-page.html</a:t>
            </a:r>
            <a:r>
              <a:rPr lang="en" sz="700">
                <a:latin typeface="Arial"/>
                <a:ea typeface="Arial"/>
                <a:cs typeface="Arial"/>
                <a:sym typeface="Arial"/>
              </a:rPr>
              <a:t>)</a:t>
            </a:r>
            <a:endParaRPr sz="7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Causal Inference and Machine Learning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PETERS et al. (2017) Elements of Causal Inference: Foundation and Learning Algorithm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s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0" name="Google Shape;920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87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922" name="Google Shape;922;p87"/>
          <p:cNvSpPr txBox="1"/>
          <p:nvPr/>
        </p:nvSpPr>
        <p:spPr>
          <a:xfrm>
            <a:off x="1042275" y="4422575"/>
            <a:ext cx="402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</a:rPr>
              <a:t>* </a:t>
            </a:r>
            <a:r>
              <a:rPr lang="en" sz="800">
                <a:solidFill>
                  <a:schemeClr val="dk1"/>
                </a:solidFill>
              </a:rPr>
              <a:t>These were the most influential references to prepare this material.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30" name="Google Shape;130;p25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Correlation vs Causation</a:t>
            </a:r>
            <a:endParaRPr sz="3400"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2975" y="933050"/>
            <a:ext cx="4953184" cy="34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2838150" y="4283650"/>
            <a:ext cx="49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Hidden variable/confounder: Economic growth?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178675" y="2195150"/>
            <a:ext cx="197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Some correlations do not imply causation</a:t>
            </a:r>
            <a:endParaRPr i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88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Thanks for coming!</a:t>
            </a:r>
            <a:endParaRPr sz="3400"/>
          </a:p>
        </p:txBody>
      </p:sp>
      <p:pic>
        <p:nvPicPr>
          <p:cNvPr id="928" name="Google Shape;92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88"/>
          <p:cNvSpPr txBox="1"/>
          <p:nvPr>
            <p:ph idx="12" type="sldNum"/>
          </p:nvPr>
        </p:nvSpPr>
        <p:spPr>
          <a:xfrm>
            <a:off x="88244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930" name="Google Shape;93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4325" y="1352925"/>
            <a:ext cx="5520725" cy="22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41" name="Google Shape;141;p26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400"/>
              <a:t>Correlation vs Causation</a:t>
            </a:r>
            <a:endParaRPr sz="3400"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6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9050" y="859075"/>
            <a:ext cx="6364525" cy="379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178675" y="2195150"/>
            <a:ext cx="197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Other</a:t>
            </a:r>
            <a:r>
              <a:rPr i="1" lang="en"/>
              <a:t> correlations do</a:t>
            </a:r>
            <a:endParaRPr i="1"/>
          </a:p>
        </p:txBody>
      </p:sp>
      <p:cxnSp>
        <p:nvCxnSpPr>
          <p:cNvPr id="146" name="Google Shape;146;p26"/>
          <p:cNvCxnSpPr/>
          <p:nvPr/>
        </p:nvCxnSpPr>
        <p:spPr>
          <a:xfrm>
            <a:off x="4848413" y="2902011"/>
            <a:ext cx="3681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6"/>
          <p:cNvCxnSpPr/>
          <p:nvPr/>
        </p:nvCxnSpPr>
        <p:spPr>
          <a:xfrm flipH="1" rot="10800000">
            <a:off x="2410013" y="3254053"/>
            <a:ext cx="1932600" cy="6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6"/>
          <p:cNvCxnSpPr/>
          <p:nvPr/>
        </p:nvCxnSpPr>
        <p:spPr>
          <a:xfrm>
            <a:off x="7866836" y="3081482"/>
            <a:ext cx="47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26"/>
          <p:cNvCxnSpPr/>
          <p:nvPr/>
        </p:nvCxnSpPr>
        <p:spPr>
          <a:xfrm>
            <a:off x="7744013" y="3413353"/>
            <a:ext cx="9213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6"/>
          <p:cNvCxnSpPr/>
          <p:nvPr/>
        </p:nvCxnSpPr>
        <p:spPr>
          <a:xfrm>
            <a:off x="2415026" y="3592824"/>
            <a:ext cx="6182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6"/>
          <p:cNvCxnSpPr/>
          <p:nvPr/>
        </p:nvCxnSpPr>
        <p:spPr>
          <a:xfrm>
            <a:off x="2415026" y="3772295"/>
            <a:ext cx="1553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7"/>
          <p:cNvSpPr txBox="1"/>
          <p:nvPr>
            <p:ph type="ctrTitle"/>
          </p:nvPr>
        </p:nvSpPr>
        <p:spPr>
          <a:xfrm>
            <a:off x="2573825" y="4732600"/>
            <a:ext cx="40386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AutoNum type="arabicPeriod"/>
            </a:pPr>
            <a:r>
              <a:rPr lang="en" sz="1900">
                <a:solidFill>
                  <a:schemeClr val="lt1"/>
                </a:solidFill>
              </a:rPr>
              <a:t>Basic framework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57" name="Google Shape;157;p27"/>
          <p:cNvSpPr txBox="1"/>
          <p:nvPr>
            <p:ph type="ctrTitle"/>
          </p:nvPr>
        </p:nvSpPr>
        <p:spPr>
          <a:xfrm>
            <a:off x="628650" y="282575"/>
            <a:ext cx="7886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" sz="3100"/>
              <a:t>A different focus t</a:t>
            </a:r>
            <a:r>
              <a:rPr lang="en" sz="3100"/>
              <a:t>o answer different questions</a:t>
            </a:r>
            <a:endParaRPr sz="3100"/>
          </a:p>
        </p:txBody>
      </p:sp>
      <p:sp>
        <p:nvSpPr>
          <p:cNvPr id="158" name="Google Shape;158;p27"/>
          <p:cNvSpPr txBox="1"/>
          <p:nvPr>
            <p:ph idx="1" type="subTitle"/>
          </p:nvPr>
        </p:nvSpPr>
        <p:spPr>
          <a:xfrm>
            <a:off x="628650" y="1231900"/>
            <a:ext cx="78867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effect of air pollution on the likelihood of developing lung cancer?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Is a new vaccine better than placebo? By how much?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impact of sleep quality in academic performance?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What is the impact of a college degree on income?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By how much a specific marketing campaign could increase sales?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0" y="4732625"/>
            <a:ext cx="2772925" cy="3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900675" y="-12"/>
            <a:ext cx="501600" cy="27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Slide 6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Slide 5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ontent Slide 4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